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56"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9144000" cy="6858000" type="screen4x3"/>
  <p:notesSz cx="6797675" cy="9928225"/>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07" d="100"/>
          <a:sy n="107" d="100"/>
        </p:scale>
        <p:origin x="-72"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5" name="Скругленный прямоугольник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Скругленный прямоугольник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Заголовок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ru-RU" smtClean="0"/>
              <a:t>Образец заголовка</a:t>
            </a:r>
            <a:endParaRPr kumimoji="0" lang="en-US"/>
          </a:p>
        </p:txBody>
      </p:sp>
      <p:sp>
        <p:nvSpPr>
          <p:cNvPr id="20" name="Подзаголовок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19" name="Дата 18"/>
          <p:cNvSpPr>
            <a:spLocks noGrp="1"/>
          </p:cNvSpPr>
          <p:nvPr>
            <p:ph type="dt" sz="half" idx="10"/>
          </p:nvPr>
        </p:nvSpPr>
        <p:spPr/>
        <p:txBody>
          <a:bodyPr/>
          <a:lstStyle>
            <a:extLst/>
          </a:lstStyle>
          <a:p>
            <a:fld id="{8BD17E58-FB11-472B-BE90-C931C8A02D5F}" type="datetimeFigureOut">
              <a:rPr lang="ru-RU" smtClean="0"/>
              <a:pPr/>
              <a:t>24.02.2016</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11" name="Номер слайда 10"/>
          <p:cNvSpPr>
            <a:spLocks noGrp="1"/>
          </p:cNvSpPr>
          <p:nvPr>
            <p:ph type="sldNum" sz="quarter" idx="12"/>
          </p:nvPr>
        </p:nvSpPr>
        <p:spPr/>
        <p:txBody>
          <a:bodyPr/>
          <a:lstStyle>
            <a:extLst/>
          </a:lstStyle>
          <a:p>
            <a:fld id="{0A5DACE6-5342-41D9-90BE-A52AC214C56D}"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4983480"/>
            <a:ext cx="8183880" cy="1051560"/>
          </a:xfrm>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502920" y="530352"/>
            <a:ext cx="8183880" cy="4187952"/>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8BD17E58-FB11-472B-BE90-C931C8A02D5F}" type="datetimeFigureOut">
              <a:rPr lang="ru-RU" smtClean="0"/>
              <a:pPr/>
              <a:t>24.02.2016</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0A5DACE6-5342-41D9-90BE-A52AC214C56D}"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533404"/>
            <a:ext cx="1981200" cy="5257799"/>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533400" y="533402"/>
            <a:ext cx="5943600" cy="5257801"/>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8BD17E58-FB11-472B-BE90-C931C8A02D5F}" type="datetimeFigureOut">
              <a:rPr lang="ru-RU" smtClean="0"/>
              <a:pPr/>
              <a:t>24.02.2016</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0A5DACE6-5342-41D9-90BE-A52AC214C56D}"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4983480"/>
            <a:ext cx="8183880" cy="1051560"/>
          </a:xfrm>
        </p:spPr>
        <p:txBody>
          <a:bodyPr/>
          <a:lstStyle>
            <a:extLst/>
          </a:lstStyle>
          <a:p>
            <a:r>
              <a:rPr kumimoji="0" lang="ru-RU" smtClean="0"/>
              <a:t>Образец заголовка</a:t>
            </a:r>
            <a:endParaRPr kumimoji="0" lang="en-US"/>
          </a:p>
        </p:txBody>
      </p:sp>
      <p:sp>
        <p:nvSpPr>
          <p:cNvPr id="3" name="Объект 2"/>
          <p:cNvSpPr>
            <a:spLocks noGrp="1"/>
          </p:cNvSpPr>
          <p:nvPr>
            <p:ph idx="1"/>
          </p:nvPr>
        </p:nvSpPr>
        <p:spPr>
          <a:xfrm>
            <a:off x="502920" y="530352"/>
            <a:ext cx="8183880" cy="4187952"/>
          </a:xfrm>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8BD17E58-FB11-472B-BE90-C931C8A02D5F}" type="datetimeFigureOut">
              <a:rPr lang="ru-RU" smtClean="0"/>
              <a:pPr/>
              <a:t>24.02.2016</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0A5DACE6-5342-41D9-90BE-A52AC214C56D}"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14" name="Скругленный прямоугольник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Скругленный прямоугольник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8BD17E58-FB11-472B-BE90-C931C8A02D5F}" type="datetimeFigureOut">
              <a:rPr lang="ru-RU" smtClean="0"/>
              <a:pPr/>
              <a:t>24.02.2016</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0A5DACE6-5342-41D9-90BE-A52AC214C56D}"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Объект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Объект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8BD17E58-FB11-472B-BE90-C931C8A02D5F}" type="datetimeFigureOut">
              <a:rPr lang="ru-RU" smtClean="0"/>
              <a:pPr/>
              <a:t>24.02.2016</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0A5DACE6-5342-41D9-90BE-A52AC214C56D}"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4983480"/>
            <a:ext cx="8183880" cy="1051560"/>
          </a:xfrm>
        </p:spPr>
        <p:txBody>
          <a:bodyPr anchor="b"/>
          <a:lstStyle>
            <a:lvl1pPr>
              <a:defRPr b="1"/>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Объект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Объект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8BD17E58-FB11-472B-BE90-C931C8A02D5F}" type="datetimeFigureOut">
              <a:rPr lang="ru-RU" smtClean="0"/>
              <a:pPr/>
              <a:t>24.02.2016</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0A5DACE6-5342-41D9-90BE-A52AC214C56D}"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8BD17E58-FB11-472B-BE90-C931C8A02D5F}" type="datetimeFigureOut">
              <a:rPr lang="ru-RU" smtClean="0"/>
              <a:pPr/>
              <a:t>24.02.2016</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0A5DACE6-5342-41D9-90BE-A52AC214C56D}"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7" name="Скругленный прямоугольник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Дата 1"/>
          <p:cNvSpPr>
            <a:spLocks noGrp="1"/>
          </p:cNvSpPr>
          <p:nvPr>
            <p:ph type="dt" sz="half" idx="10"/>
          </p:nvPr>
        </p:nvSpPr>
        <p:spPr/>
        <p:txBody>
          <a:bodyPr/>
          <a:lstStyle>
            <a:extLst/>
          </a:lstStyle>
          <a:p>
            <a:fld id="{8BD17E58-FB11-472B-BE90-C931C8A02D5F}" type="datetimeFigureOut">
              <a:rPr lang="ru-RU" smtClean="0"/>
              <a:pPr/>
              <a:t>24.02.2016</a:t>
            </a:fld>
            <a:endParaRPr lang="ru-RU"/>
          </a:p>
        </p:txBody>
      </p:sp>
      <p:sp>
        <p:nvSpPr>
          <p:cNvPr id="3" name="Нижний колонтитул 2"/>
          <p:cNvSpPr>
            <a:spLocks noGrp="1"/>
          </p:cNvSpPr>
          <p:nvPr>
            <p:ph type="ftr" sz="quarter" idx="11"/>
          </p:nvPr>
        </p:nvSpPr>
        <p:spPr/>
        <p:txBody>
          <a:bodyPr/>
          <a:lstStyle>
            <a:extLst/>
          </a:lstStyle>
          <a:p>
            <a:endParaRPr lang="ru-RU"/>
          </a:p>
        </p:txBody>
      </p:sp>
      <p:sp>
        <p:nvSpPr>
          <p:cNvPr id="4" name="Номер слайда 3"/>
          <p:cNvSpPr>
            <a:spLocks noGrp="1"/>
          </p:cNvSpPr>
          <p:nvPr>
            <p:ph type="sldNum" sz="quarter" idx="12"/>
          </p:nvPr>
        </p:nvSpPr>
        <p:spPr/>
        <p:txBody>
          <a:bodyPr/>
          <a:lstStyle>
            <a:extLst/>
          </a:lstStyle>
          <a:p>
            <a:fld id="{0A5DACE6-5342-41D9-90BE-A52AC214C56D}"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Объект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8BD17E58-FB11-472B-BE90-C931C8A02D5F}" type="datetimeFigureOut">
              <a:rPr lang="ru-RU" smtClean="0"/>
              <a:pPr/>
              <a:t>24.02.2016</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0A5DACE6-5342-41D9-90BE-A52AC214C56D}"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5" name="Скругленный прямоугольник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Прямоугольник с одним скругленным углом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ru-RU" smtClean="0"/>
              <a:t>Образец заголовка</a:t>
            </a:r>
            <a:endParaRPr kumimoji="0" lang="en-US"/>
          </a:p>
        </p:txBody>
      </p:sp>
      <p:sp>
        <p:nvSpPr>
          <p:cNvPr id="4" name="Текст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8BD17E58-FB11-472B-BE90-C931C8A02D5F}" type="datetimeFigureOut">
              <a:rPr lang="ru-RU" smtClean="0"/>
              <a:pPr/>
              <a:t>24.02.2016</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0A5DACE6-5342-41D9-90BE-A52AC214C56D}" type="slidenum">
              <a:rPr lang="ru-RU" smtClean="0"/>
              <a:pPr/>
              <a:t>‹#›</a:t>
            </a:fld>
            <a:endParaRPr lang="ru-RU"/>
          </a:p>
        </p:txBody>
      </p:sp>
      <p:sp>
        <p:nvSpPr>
          <p:cNvPr id="3" name="Рисунок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ru-RU" smtClean="0"/>
              <a:t>Вставка рисунка</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Скругленный прямоугольник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Скругленный прямоугольник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Заголовок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ru-RU" smtClean="0"/>
              <a:t>Образец заголовка</a:t>
            </a:r>
            <a:endParaRPr kumimoji="0" lang="en-US"/>
          </a:p>
        </p:txBody>
      </p:sp>
      <p:sp>
        <p:nvSpPr>
          <p:cNvPr id="4" name="Текст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5" name="Дата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8BD17E58-FB11-472B-BE90-C931C8A02D5F}" type="datetimeFigureOut">
              <a:rPr lang="ru-RU" smtClean="0"/>
              <a:pPr/>
              <a:t>24.02.2016</a:t>
            </a:fld>
            <a:endParaRPr lang="ru-RU"/>
          </a:p>
        </p:txBody>
      </p:sp>
      <p:sp>
        <p:nvSpPr>
          <p:cNvPr id="18" name="Нижний колонтитул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ru-RU"/>
          </a:p>
        </p:txBody>
      </p:sp>
      <p:sp>
        <p:nvSpPr>
          <p:cNvPr id="5" name="Номер слайда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0A5DACE6-5342-41D9-90BE-A52AC214C56D}"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4057" r:id="rId1"/>
    <p:sldLayoutId id="2147484058" r:id="rId2"/>
    <p:sldLayoutId id="2147484059" r:id="rId3"/>
    <p:sldLayoutId id="2147484060" r:id="rId4"/>
    <p:sldLayoutId id="2147484061" r:id="rId5"/>
    <p:sldLayoutId id="2147484062" r:id="rId6"/>
    <p:sldLayoutId id="2147484063" r:id="rId7"/>
    <p:sldLayoutId id="2147484064" r:id="rId8"/>
    <p:sldLayoutId id="2147484065" r:id="rId9"/>
    <p:sldLayoutId id="2147484066" r:id="rId10"/>
    <p:sldLayoutId id="2147484067"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www.e-xecutive.ru/wiki/index.php/%D0%9F%D0%BB%D0%B0%D0%BD%D0%B8%D1%80%D0%BE%D0%B2%D0%B0%D0%BD%D0%B8%D0%B5"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39552" y="980728"/>
            <a:ext cx="7992888" cy="2824871"/>
          </a:xfrm>
        </p:spPr>
        <p:txBody>
          <a:bodyPr>
            <a:noAutofit/>
          </a:bodyPr>
          <a:lstStyle/>
          <a:p>
            <a:pPr algn="ctr"/>
            <a:r>
              <a:rPr lang="ru-RU" sz="3600" b="1" dirty="0" smtClean="0">
                <a:solidFill>
                  <a:schemeClr val="tx2">
                    <a:lumMod val="50000"/>
                  </a:schemeClr>
                </a:solidFill>
              </a:rPr>
              <a:t>Тайм-менеджмент как способ борьбы со стрессом в процессе подготовки к экзаменам</a:t>
            </a:r>
            <a:r>
              <a:rPr lang="ru-RU" sz="3600" b="1" dirty="0" smtClean="0"/>
              <a:t/>
            </a:r>
            <a:br>
              <a:rPr lang="ru-RU" sz="3600" b="1" dirty="0" smtClean="0"/>
            </a:br>
            <a:endParaRPr lang="ru-RU" sz="3600" b="1" dirty="0"/>
          </a:p>
        </p:txBody>
      </p:sp>
      <p:sp>
        <p:nvSpPr>
          <p:cNvPr id="3" name="TextBox 2"/>
          <p:cNvSpPr txBox="1"/>
          <p:nvPr/>
        </p:nvSpPr>
        <p:spPr>
          <a:xfrm>
            <a:off x="1331640" y="3717032"/>
            <a:ext cx="6624736" cy="1200329"/>
          </a:xfrm>
          <a:prstGeom prst="rect">
            <a:avLst/>
          </a:prstGeom>
          <a:noFill/>
        </p:spPr>
        <p:txBody>
          <a:bodyPr wrap="square" rtlCol="0">
            <a:spAutoFit/>
          </a:bodyPr>
          <a:lstStyle/>
          <a:p>
            <a:pPr algn="ctr"/>
            <a:r>
              <a:rPr lang="ru-RU" sz="3600" cap="all" spc="-100" dirty="0" smtClean="0">
                <a:solidFill>
                  <a:schemeClr val="accent4">
                    <a:lumMod val="50000"/>
                  </a:schemeClr>
                </a:solidFill>
                <a:ea typeface="+mj-ea"/>
                <a:cs typeface="+mj-cs"/>
              </a:rPr>
              <a:t>рекомендации </a:t>
            </a:r>
          </a:p>
          <a:p>
            <a:pPr algn="ctr"/>
            <a:r>
              <a:rPr lang="ru-RU" sz="3600" cap="all" spc="-100" dirty="0" smtClean="0">
                <a:solidFill>
                  <a:schemeClr val="accent4">
                    <a:lumMod val="50000"/>
                  </a:schemeClr>
                </a:solidFill>
                <a:ea typeface="+mj-ea"/>
                <a:cs typeface="+mj-cs"/>
              </a:rPr>
              <a:t>для старшеклассников</a:t>
            </a:r>
            <a:endParaRPr lang="ru-RU" dirty="0">
              <a:solidFill>
                <a:schemeClr val="accent4">
                  <a:lumMod val="50000"/>
                </a:schemeClr>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476672"/>
            <a:ext cx="8229600" cy="5649491"/>
          </a:xfrm>
        </p:spPr>
        <p:txBody>
          <a:bodyPr>
            <a:normAutofit/>
          </a:bodyPr>
          <a:lstStyle/>
          <a:p>
            <a:pPr algn="just"/>
            <a:endParaRPr lang="ru-RU" sz="2000" dirty="0" smtClean="0">
              <a:latin typeface="Times New Roman" pitchFamily="18" charset="0"/>
              <a:cs typeface="Times New Roman" pitchFamily="18" charset="0"/>
            </a:endParaRPr>
          </a:p>
          <a:p>
            <a:pPr algn="just"/>
            <a:r>
              <a:rPr lang="ru-RU" sz="2000" dirty="0" smtClean="0">
                <a:latin typeface="Garamond" pitchFamily="18" charset="0"/>
                <a:cs typeface="Times New Roman" pitchFamily="18" charset="0"/>
              </a:rPr>
              <a:t>Если награждать себя за своевременно по плану выполненную значительную работу кусочком шоколада (только за это!) и полноценным отдыхом, то вам будет все легче и легче. И то, и другое очень полезно в период сильного умственного и психического напряжения. А положительные подкрепления за преодоление очередного препятствия в виде решенной трудной задачи формируют привычку и нужное поведение.</a:t>
            </a:r>
          </a:p>
          <a:p>
            <a:pPr algn="just"/>
            <a:endParaRPr lang="ru-RU" sz="2000" dirty="0" smtClean="0">
              <a:latin typeface="Garamond" pitchFamily="18" charset="0"/>
              <a:cs typeface="Times New Roman" pitchFamily="18" charset="0"/>
            </a:endParaRPr>
          </a:p>
          <a:p>
            <a:pPr algn="just"/>
            <a:r>
              <a:rPr lang="ru-RU" sz="2000" dirty="0" smtClean="0">
                <a:latin typeface="Garamond" pitchFamily="18" charset="0"/>
                <a:cs typeface="Times New Roman" pitchFamily="18" charset="0"/>
              </a:rPr>
              <a:t>Готовиться лучше вместе – так можно распределить некоторые текущие организационные задачи, чтобы сэкономить силы. Вы будете друг друга стимулировать и подгонять, отчитываясь о достигнутых результатах. И работать вместе для некоторых намного легче и приятнее. Но если вы не нуждаетесь во внешней поддержке и привыкли делать все в одиночку, такой способ вам не подойдет.</a:t>
            </a:r>
            <a:endParaRPr lang="ru-RU" sz="2000" dirty="0">
              <a:latin typeface="Garamond"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620688"/>
            <a:ext cx="8229600" cy="990600"/>
          </a:xfrm>
        </p:spPr>
        <p:txBody>
          <a:bodyPr>
            <a:normAutofit/>
          </a:bodyPr>
          <a:lstStyle/>
          <a:p>
            <a:pPr algn="l"/>
            <a:r>
              <a:rPr lang="ru-RU" sz="2800" b="1" dirty="0" smtClean="0">
                <a:solidFill>
                  <a:schemeClr val="tx2">
                    <a:lumMod val="50000"/>
                  </a:schemeClr>
                </a:solidFill>
                <a:latin typeface="Times New Roman" pitchFamily="18" charset="0"/>
                <a:cs typeface="Times New Roman" pitchFamily="18" charset="0"/>
              </a:rPr>
              <a:t>Приемы, которые помогут вам при решении больших задач</a:t>
            </a:r>
            <a:endParaRPr lang="ru-RU" sz="2800" b="1" dirty="0">
              <a:solidFill>
                <a:schemeClr val="tx2">
                  <a:lumMod val="50000"/>
                </a:schemeClr>
              </a:solidFill>
              <a:latin typeface="Times New Roman" pitchFamily="18" charset="0"/>
              <a:cs typeface="Times New Roman" pitchFamily="18" charset="0"/>
            </a:endParaRPr>
          </a:p>
        </p:txBody>
      </p:sp>
      <p:sp>
        <p:nvSpPr>
          <p:cNvPr id="3" name="Содержимое 2"/>
          <p:cNvSpPr>
            <a:spLocks noGrp="1"/>
          </p:cNvSpPr>
          <p:nvPr>
            <p:ph idx="1"/>
          </p:nvPr>
        </p:nvSpPr>
        <p:spPr>
          <a:xfrm>
            <a:off x="395536" y="1988840"/>
            <a:ext cx="5688632" cy="4536504"/>
          </a:xfrm>
        </p:spPr>
        <p:txBody>
          <a:bodyPr>
            <a:normAutofit fontScale="55000" lnSpcReduction="20000"/>
          </a:bodyPr>
          <a:lstStyle/>
          <a:p>
            <a:pPr algn="just"/>
            <a:r>
              <a:rPr lang="ru-RU" sz="3200" dirty="0" smtClean="0">
                <a:latin typeface="Garamond" pitchFamily="18" charset="0"/>
                <a:cs typeface="Times New Roman" pitchFamily="18" charset="0"/>
              </a:rPr>
              <a:t>В основе </a:t>
            </a:r>
            <a:r>
              <a:rPr lang="ru-RU" sz="3200" b="1" i="1" dirty="0" smtClean="0">
                <a:latin typeface="Garamond" pitchFamily="18" charset="0"/>
                <a:cs typeface="Times New Roman" pitchFamily="18" charset="0"/>
              </a:rPr>
              <a:t>«слоновой техники»</a:t>
            </a:r>
            <a:r>
              <a:rPr lang="ru-RU" sz="3200" dirty="0" smtClean="0">
                <a:latin typeface="Garamond" pitchFamily="18" charset="0"/>
                <a:cs typeface="Times New Roman" pitchFamily="18" charset="0"/>
              </a:rPr>
              <a:t> – деление большой задачи на маленькие, каждодневные задачи. Крупную задачу следует вообразить в виде слона. Например, в виде слона можно вообразить все художественные произведения, содержание которых необходимо знать. Конкретные произведения представляются в виде ушей, хвоста, ног, хобота и других частей тела воображаемого слона. Решение маленьких задач, т.е. чтение и анализ отдельных произведений, поможет поглотить «слона» в целом. </a:t>
            </a:r>
          </a:p>
          <a:p>
            <a:pPr marL="45720" indent="0" algn="just">
              <a:buNone/>
            </a:pPr>
            <a:endParaRPr lang="ru-RU" sz="3200" dirty="0" smtClean="0">
              <a:latin typeface="Garamond" pitchFamily="18" charset="0"/>
              <a:cs typeface="Times New Roman" pitchFamily="18" charset="0"/>
            </a:endParaRPr>
          </a:p>
          <a:p>
            <a:pPr algn="just"/>
            <a:r>
              <a:rPr lang="ru-RU" sz="3200" dirty="0" smtClean="0">
                <a:latin typeface="Garamond" pitchFamily="18" charset="0"/>
                <a:cs typeface="Times New Roman" pitchFamily="18" charset="0"/>
              </a:rPr>
              <a:t>Относись спокойно к большим «слонам». Воспринимай «слонов» как захватывающие твое сознание возможности; режь «слона» на маленькие удобные кусочки; сосредоточься на задачах дня и «заглатывай» кусочки каждый день; съедай только одного и того же «слона», пока от него ничего не останется, а затем принимайся за другого. </a:t>
            </a:r>
          </a:p>
          <a:p>
            <a:endParaRPr lang="ru-RU" dirty="0"/>
          </a:p>
        </p:txBody>
      </p:sp>
      <p:pic>
        <p:nvPicPr>
          <p:cNvPr id="4" name="Рисунок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156176" y="2996952"/>
            <a:ext cx="2556497" cy="3024336"/>
          </a:xfrm>
          <a:prstGeom prst="rect">
            <a:avLst/>
          </a:prstGeo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71600" y="620688"/>
            <a:ext cx="6512511" cy="1143000"/>
          </a:xfrm>
        </p:spPr>
        <p:txBody>
          <a:bodyPr>
            <a:normAutofit/>
          </a:bodyPr>
          <a:lstStyle/>
          <a:p>
            <a:pPr algn="l"/>
            <a:r>
              <a:rPr lang="ru-RU" sz="2800" b="1" dirty="0" smtClean="0">
                <a:solidFill>
                  <a:schemeClr val="tx2">
                    <a:lumMod val="50000"/>
                  </a:schemeClr>
                </a:solidFill>
                <a:latin typeface="Times New Roman" pitchFamily="18" charset="0"/>
                <a:cs typeface="Times New Roman" pitchFamily="18" charset="0"/>
              </a:rPr>
              <a:t>Приемы, которые помогут вам при решении больших задач</a:t>
            </a:r>
            <a:endParaRPr lang="ru-RU" sz="2800" b="1" dirty="0">
              <a:solidFill>
                <a:schemeClr val="tx2">
                  <a:lumMod val="50000"/>
                </a:schemeClr>
              </a:solidFill>
              <a:latin typeface="Times New Roman" pitchFamily="18" charset="0"/>
              <a:cs typeface="Times New Roman" pitchFamily="18" charset="0"/>
            </a:endParaRPr>
          </a:p>
        </p:txBody>
      </p:sp>
      <p:sp>
        <p:nvSpPr>
          <p:cNvPr id="3" name="Содержимое 2"/>
          <p:cNvSpPr>
            <a:spLocks noGrp="1"/>
          </p:cNvSpPr>
          <p:nvPr>
            <p:ph idx="1"/>
          </p:nvPr>
        </p:nvSpPr>
        <p:spPr>
          <a:xfrm>
            <a:off x="1187624" y="2276872"/>
            <a:ext cx="6400800" cy="3474720"/>
          </a:xfrm>
        </p:spPr>
        <p:txBody>
          <a:bodyPr>
            <a:normAutofit lnSpcReduction="10000"/>
          </a:bodyPr>
          <a:lstStyle/>
          <a:p>
            <a:pPr algn="just"/>
            <a:r>
              <a:rPr lang="ru-RU" sz="2000" dirty="0" smtClean="0">
                <a:latin typeface="Garamond" pitchFamily="18" charset="0"/>
                <a:cs typeface="Times New Roman" pitchFamily="18" charset="0"/>
              </a:rPr>
              <a:t>При появлении большого количества задач, которые надо решать в сжатые сроки, задавай </a:t>
            </a:r>
            <a:r>
              <a:rPr lang="ru-RU" sz="2000" b="1" i="1" dirty="0" smtClean="0">
                <a:latin typeface="Garamond" pitchFamily="18" charset="0"/>
                <a:cs typeface="Times New Roman" pitchFamily="18" charset="0"/>
              </a:rPr>
              <a:t>вопросы к себе.</a:t>
            </a:r>
            <a:r>
              <a:rPr lang="ru-RU" sz="2000" b="1" dirty="0" smtClean="0">
                <a:latin typeface="Garamond" pitchFamily="18" charset="0"/>
                <a:cs typeface="Times New Roman" pitchFamily="18" charset="0"/>
              </a:rPr>
              <a:t> </a:t>
            </a:r>
            <a:r>
              <a:rPr lang="ru-RU" sz="2000" dirty="0" smtClean="0">
                <a:latin typeface="Garamond" pitchFamily="18" charset="0"/>
                <a:cs typeface="Times New Roman" pitchFamily="18" charset="0"/>
              </a:rPr>
              <a:t>Непосредственно перед каждым важным этапам подготовки к экзамену спрашивай себя: </a:t>
            </a:r>
          </a:p>
          <a:p>
            <a:pPr marL="45720" indent="0" algn="just">
              <a:buNone/>
            </a:pPr>
            <a:r>
              <a:rPr lang="ru-RU" sz="2000" dirty="0" smtClean="0">
                <a:latin typeface="Garamond" pitchFamily="18" charset="0"/>
                <a:cs typeface="Times New Roman" pitchFamily="18" charset="0"/>
              </a:rPr>
              <a:t>Какова моя цель на этом этапе? </a:t>
            </a:r>
          </a:p>
          <a:p>
            <a:pPr marL="45720" indent="0" algn="just">
              <a:buNone/>
            </a:pPr>
            <a:r>
              <a:rPr lang="ru-RU" sz="2000" dirty="0" smtClean="0">
                <a:latin typeface="Garamond" pitchFamily="18" charset="0"/>
                <a:cs typeface="Times New Roman" pitchFamily="18" charset="0"/>
              </a:rPr>
              <a:t>Сколько времени в моем распоряжении? </a:t>
            </a:r>
          </a:p>
          <a:p>
            <a:pPr marL="45720" indent="0" algn="just">
              <a:buNone/>
            </a:pPr>
            <a:r>
              <a:rPr lang="ru-RU" sz="2000" dirty="0" smtClean="0">
                <a:latin typeface="Garamond" pitchFamily="18" charset="0"/>
                <a:cs typeface="Times New Roman" pitchFamily="18" charset="0"/>
              </a:rPr>
              <a:t>Как лучше использовать это время? </a:t>
            </a:r>
          </a:p>
          <a:p>
            <a:pPr marL="45720" indent="0" algn="just">
              <a:buNone/>
            </a:pPr>
            <a:r>
              <a:rPr lang="ru-RU" sz="2000" dirty="0" smtClean="0">
                <a:latin typeface="Garamond" pitchFamily="18" charset="0"/>
                <a:cs typeface="Times New Roman" pitchFamily="18" charset="0"/>
              </a:rPr>
              <a:t>Какие задачи нужно решить в первую очередь? </a:t>
            </a:r>
          </a:p>
          <a:p>
            <a:pPr marL="45720" indent="0" algn="just">
              <a:buNone/>
            </a:pPr>
            <a:r>
              <a:rPr lang="ru-RU" sz="2000" dirty="0" smtClean="0">
                <a:latin typeface="Garamond" pitchFamily="18" charset="0"/>
                <a:cs typeface="Times New Roman" pitchFamily="18" charset="0"/>
              </a:rPr>
              <a:t>В какой последовательности должны решиться эти задачи? </a:t>
            </a:r>
          </a:p>
          <a:p>
            <a:pPr marL="45720" indent="0" algn="just">
              <a:buNone/>
            </a:pPr>
            <a:r>
              <a:rPr lang="ru-RU" sz="2000" dirty="0" smtClean="0">
                <a:latin typeface="Garamond" pitchFamily="18" charset="0"/>
                <a:cs typeface="Times New Roman" pitchFamily="18" charset="0"/>
              </a:rPr>
              <a:t>Что нужно подготовить для решения каждой задачи?</a:t>
            </a:r>
          </a:p>
          <a:p>
            <a:endParaRPr lang="ru-RU" dirty="0"/>
          </a:p>
        </p:txBody>
      </p:sp>
      <p:sp>
        <p:nvSpPr>
          <p:cNvPr id="4" name="Блок-схема: сопоставление 3"/>
          <p:cNvSpPr/>
          <p:nvPr/>
        </p:nvSpPr>
        <p:spPr>
          <a:xfrm>
            <a:off x="539552" y="3573016"/>
            <a:ext cx="802432" cy="1944216"/>
          </a:xfrm>
          <a:prstGeom prst="flowChartCol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99592" y="548680"/>
            <a:ext cx="6512511" cy="792088"/>
          </a:xfrm>
        </p:spPr>
        <p:txBody>
          <a:bodyPr>
            <a:normAutofit fontScale="90000"/>
          </a:bodyPr>
          <a:lstStyle/>
          <a:p>
            <a:pPr algn="l"/>
            <a:r>
              <a:rPr lang="ru-RU" sz="3100" b="1" i="1" dirty="0" smtClean="0">
                <a:solidFill>
                  <a:schemeClr val="tx2">
                    <a:lumMod val="50000"/>
                  </a:schemeClr>
                </a:solidFill>
                <a:latin typeface="Times New Roman" pitchFamily="18" charset="0"/>
                <a:cs typeface="Times New Roman" pitchFamily="18" charset="0"/>
              </a:rPr>
              <a:t>Экспериментируй и ставь опыты</a:t>
            </a:r>
            <a:r>
              <a:rPr lang="ru-RU" dirty="0" smtClean="0">
                <a:solidFill>
                  <a:schemeClr val="tx2">
                    <a:lumMod val="50000"/>
                  </a:schemeClr>
                </a:solidFill>
              </a:rPr>
              <a:t/>
            </a:r>
            <a:br>
              <a:rPr lang="ru-RU" dirty="0" smtClean="0">
                <a:solidFill>
                  <a:schemeClr val="tx2">
                    <a:lumMod val="50000"/>
                  </a:schemeClr>
                </a:solidFill>
              </a:rPr>
            </a:br>
            <a:endParaRPr lang="ru-RU" dirty="0">
              <a:solidFill>
                <a:schemeClr val="tx2">
                  <a:lumMod val="50000"/>
                </a:schemeClr>
              </a:solidFill>
            </a:endParaRPr>
          </a:p>
        </p:txBody>
      </p:sp>
      <p:sp>
        <p:nvSpPr>
          <p:cNvPr id="3" name="Содержимое 2"/>
          <p:cNvSpPr>
            <a:spLocks noGrp="1"/>
          </p:cNvSpPr>
          <p:nvPr>
            <p:ph idx="1"/>
          </p:nvPr>
        </p:nvSpPr>
        <p:spPr>
          <a:xfrm>
            <a:off x="683568" y="1196752"/>
            <a:ext cx="7920880" cy="5073427"/>
          </a:xfrm>
        </p:spPr>
        <p:txBody>
          <a:bodyPr>
            <a:normAutofit fontScale="92500" lnSpcReduction="10000"/>
          </a:bodyPr>
          <a:lstStyle/>
          <a:p>
            <a:pPr algn="just"/>
            <a:endParaRPr lang="ru-RU" sz="2400" dirty="0" smtClean="0"/>
          </a:p>
          <a:p>
            <a:pPr algn="just"/>
            <a:r>
              <a:rPr lang="ru-RU" sz="2400" dirty="0" smtClean="0">
                <a:latin typeface="Garamond" pitchFamily="18" charset="0"/>
              </a:rPr>
              <a:t>Опыт 1.</a:t>
            </a:r>
          </a:p>
          <a:p>
            <a:pPr marL="45720" indent="0" algn="just">
              <a:buNone/>
            </a:pPr>
            <a:r>
              <a:rPr lang="ru-RU" sz="2400" dirty="0" smtClean="0">
                <a:latin typeface="Garamond" pitchFamily="18" charset="0"/>
              </a:rPr>
              <a:t>Оцените свое чувство времени. </a:t>
            </a:r>
          </a:p>
          <a:p>
            <a:pPr marL="45720" indent="0" algn="just">
              <a:buNone/>
            </a:pPr>
            <a:r>
              <a:rPr lang="ru-RU" sz="2400" dirty="0" smtClean="0">
                <a:latin typeface="Garamond" pitchFamily="18" charset="0"/>
              </a:rPr>
              <a:t>Поставьте таймер (или песочные часы) на</a:t>
            </a:r>
          </a:p>
          <a:p>
            <a:pPr marL="45720" indent="0" algn="just">
              <a:buNone/>
            </a:pPr>
            <a:r>
              <a:rPr lang="ru-RU" sz="2400" dirty="0" smtClean="0">
                <a:latin typeface="Garamond" pitchFamily="18" charset="0"/>
              </a:rPr>
              <a:t>1 минуту. Не глядя на часы и ничего не делая, </a:t>
            </a:r>
          </a:p>
          <a:p>
            <a:pPr marL="45720" indent="0" algn="just">
              <a:buNone/>
            </a:pPr>
            <a:r>
              <a:rPr lang="ru-RU" sz="2400" dirty="0" smtClean="0">
                <a:latin typeface="Garamond" pitchFamily="18" charset="0"/>
              </a:rPr>
              <a:t>попытайтесь определить, когда пройдет минута. </a:t>
            </a:r>
          </a:p>
          <a:p>
            <a:pPr marL="45720" indent="0" algn="just">
              <a:buNone/>
            </a:pPr>
            <a:r>
              <a:rPr lang="ru-RU" sz="2400" dirty="0" smtClean="0">
                <a:latin typeface="Garamond" pitchFamily="18" charset="0"/>
              </a:rPr>
              <a:t>Насколько хорошо вы чувствуете время?</a:t>
            </a:r>
          </a:p>
          <a:p>
            <a:pPr algn="just"/>
            <a:endParaRPr lang="ru-RU" sz="2400" dirty="0" smtClean="0">
              <a:latin typeface="Garamond" pitchFamily="18" charset="0"/>
            </a:endParaRPr>
          </a:p>
          <a:p>
            <a:pPr algn="just"/>
            <a:r>
              <a:rPr lang="ru-RU" sz="2400" dirty="0" smtClean="0">
                <a:latin typeface="Garamond" pitchFamily="18" charset="0"/>
              </a:rPr>
              <a:t>Опыт 2.</a:t>
            </a:r>
          </a:p>
          <a:p>
            <a:pPr marL="45720" indent="0" algn="just">
              <a:buNone/>
            </a:pPr>
            <a:r>
              <a:rPr lang="ru-RU" sz="2400" dirty="0" smtClean="0">
                <a:latin typeface="Garamond" pitchFamily="18" charset="0"/>
              </a:rPr>
              <a:t>Поставьте таймер на 1 минуту, но теперь постарайтесь за эту минуту выучить новое правило или ряд фактов, дат и др. (что пригодится на экзамене). Следите, чтобы вам ничего не мешало и не отвлекало! Ровно через минуту оцените, чего удалось достичь за такой короткий промежуток. </a:t>
            </a:r>
          </a:p>
          <a:p>
            <a:endParaRPr lang="ru-RU" dirty="0"/>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32240" y="1268759"/>
            <a:ext cx="1831169" cy="2915221"/>
          </a:xfrm>
          <a:prstGeom prst="rect">
            <a:avLst/>
          </a:prstGeom>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404664"/>
            <a:ext cx="8229600" cy="990600"/>
          </a:xfrm>
        </p:spPr>
        <p:txBody>
          <a:bodyPr>
            <a:normAutofit/>
          </a:bodyPr>
          <a:lstStyle/>
          <a:p>
            <a:pPr algn="l"/>
            <a:r>
              <a:rPr lang="ru-RU" sz="2800" b="1" i="1" dirty="0" smtClean="0">
                <a:solidFill>
                  <a:schemeClr val="tx2">
                    <a:lumMod val="50000"/>
                  </a:schemeClr>
                </a:solidFill>
                <a:latin typeface="Times New Roman" pitchFamily="18" charset="0"/>
                <a:cs typeface="Times New Roman" pitchFamily="18" charset="0"/>
              </a:rPr>
              <a:t>Экспериментируй и ставь опыты</a:t>
            </a:r>
            <a:endParaRPr lang="ru-RU" sz="2800" dirty="0">
              <a:solidFill>
                <a:schemeClr val="tx2">
                  <a:lumMod val="50000"/>
                </a:schemeClr>
              </a:solidFill>
              <a:latin typeface="Times New Roman" pitchFamily="18" charset="0"/>
              <a:cs typeface="Times New Roman" pitchFamily="18" charset="0"/>
            </a:endParaRPr>
          </a:p>
        </p:txBody>
      </p:sp>
      <p:sp>
        <p:nvSpPr>
          <p:cNvPr id="3" name="Содержимое 2"/>
          <p:cNvSpPr>
            <a:spLocks noGrp="1"/>
          </p:cNvSpPr>
          <p:nvPr>
            <p:ph idx="1"/>
          </p:nvPr>
        </p:nvSpPr>
        <p:spPr>
          <a:xfrm>
            <a:off x="457200" y="1196752"/>
            <a:ext cx="8229600" cy="4929411"/>
          </a:xfrm>
        </p:spPr>
        <p:txBody>
          <a:bodyPr>
            <a:normAutofit/>
          </a:bodyPr>
          <a:lstStyle/>
          <a:p>
            <a:pPr algn="just"/>
            <a:endParaRPr lang="ru-RU" sz="2400" dirty="0" smtClean="0">
              <a:latin typeface="Garamond" pitchFamily="18" charset="0"/>
              <a:cs typeface="Times New Roman" pitchFamily="18" charset="0"/>
            </a:endParaRPr>
          </a:p>
          <a:p>
            <a:pPr algn="just"/>
            <a:r>
              <a:rPr lang="ru-RU" sz="2400" dirty="0" smtClean="0">
                <a:latin typeface="Garamond" pitchFamily="18" charset="0"/>
                <a:cs typeface="Times New Roman" pitchFamily="18" charset="0"/>
              </a:rPr>
              <a:t>Опыт 3.</a:t>
            </a:r>
          </a:p>
          <a:p>
            <a:pPr marL="45720" indent="0" algn="just">
              <a:buNone/>
            </a:pPr>
            <a:r>
              <a:rPr lang="ru-RU" sz="2400" dirty="0" smtClean="0">
                <a:latin typeface="Garamond" pitchFamily="18" charset="0"/>
                <a:cs typeface="Times New Roman" pitchFamily="18" charset="0"/>
              </a:rPr>
              <a:t>Зайдите в комнату, где есть люди и работает телевизор. Проделайте тот же опыт, но уже с новым материалом. Сравните результаты с результатами опыта </a:t>
            </a:r>
          </a:p>
          <a:p>
            <a:pPr algn="just">
              <a:buNone/>
            </a:pPr>
            <a:endParaRPr lang="ru-RU" sz="2400" dirty="0" smtClean="0">
              <a:latin typeface="Garamond" pitchFamily="18" charset="0"/>
              <a:cs typeface="Times New Roman" pitchFamily="18" charset="0"/>
            </a:endParaRPr>
          </a:p>
          <a:p>
            <a:pPr algn="just"/>
            <a:r>
              <a:rPr lang="ru-RU" sz="2400" dirty="0" smtClean="0">
                <a:latin typeface="Garamond" pitchFamily="18" charset="0"/>
                <a:cs typeface="Times New Roman" pitchFamily="18" charset="0"/>
              </a:rPr>
              <a:t>Опыт 4.</a:t>
            </a:r>
          </a:p>
          <a:p>
            <a:pPr marL="45720" indent="0" algn="just">
              <a:buNone/>
            </a:pPr>
            <a:r>
              <a:rPr lang="ru-RU" sz="2400" dirty="0" smtClean="0">
                <a:latin typeface="Garamond" pitchFamily="18" charset="0"/>
                <a:cs typeface="Times New Roman" pitchFamily="18" charset="0"/>
              </a:rPr>
              <a:t>Потренируйтесь несколько дней, проводя опыты № 2 с новым материалом. Учитесь полностью сосредоточиваться и интенсивно заниматься в пределах установленного времени. Сравните свои более поздние результаты с тем, который был получен в первый раз.</a:t>
            </a:r>
          </a:p>
          <a:p>
            <a:endParaRPr lang="ru-RU"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116632"/>
            <a:ext cx="8229600" cy="990600"/>
          </a:xfrm>
        </p:spPr>
        <p:txBody>
          <a:bodyPr>
            <a:normAutofit/>
          </a:bodyPr>
          <a:lstStyle/>
          <a:p>
            <a:pPr algn="l"/>
            <a:r>
              <a:rPr lang="ru-RU" sz="2800" b="1" i="1" dirty="0" smtClean="0">
                <a:solidFill>
                  <a:schemeClr val="tx2">
                    <a:lumMod val="50000"/>
                  </a:schemeClr>
                </a:solidFill>
                <a:latin typeface="Times New Roman" pitchFamily="18" charset="0"/>
                <a:cs typeface="Times New Roman" pitchFamily="18" charset="0"/>
              </a:rPr>
              <a:t>Экспериментируй и ставь опыты</a:t>
            </a:r>
            <a:endParaRPr lang="ru-RU" sz="2800" dirty="0">
              <a:solidFill>
                <a:schemeClr val="tx2">
                  <a:lumMod val="50000"/>
                </a:schemeClr>
              </a:solidFill>
              <a:latin typeface="Times New Roman" pitchFamily="18" charset="0"/>
              <a:cs typeface="Times New Roman" pitchFamily="18" charset="0"/>
            </a:endParaRPr>
          </a:p>
        </p:txBody>
      </p:sp>
      <p:sp>
        <p:nvSpPr>
          <p:cNvPr id="3" name="Содержимое 2"/>
          <p:cNvSpPr>
            <a:spLocks noGrp="1"/>
          </p:cNvSpPr>
          <p:nvPr>
            <p:ph idx="1"/>
          </p:nvPr>
        </p:nvSpPr>
        <p:spPr>
          <a:xfrm>
            <a:off x="467544" y="1052736"/>
            <a:ext cx="8229600" cy="4929411"/>
          </a:xfrm>
        </p:spPr>
        <p:txBody>
          <a:bodyPr>
            <a:normAutofit fontScale="92500" lnSpcReduction="20000"/>
          </a:bodyPr>
          <a:lstStyle/>
          <a:p>
            <a:pPr algn="just"/>
            <a:r>
              <a:rPr lang="ru-RU" sz="2300" dirty="0" smtClean="0">
                <a:latin typeface="Garamond" pitchFamily="18" charset="0"/>
                <a:cs typeface="Times New Roman" pitchFamily="18" charset="0"/>
              </a:rPr>
              <a:t>Опыт 5.</a:t>
            </a:r>
          </a:p>
          <a:p>
            <a:pPr marL="45720" indent="0" algn="just">
              <a:buNone/>
            </a:pPr>
            <a:r>
              <a:rPr lang="ru-RU" sz="2300" dirty="0" smtClean="0">
                <a:latin typeface="Garamond" pitchFamily="18" charset="0"/>
                <a:cs typeface="Times New Roman" pitchFamily="18" charset="0"/>
              </a:rPr>
              <a:t>Выберите день, когда вы НЕ собирались готовиться к экзамену. Запланируйте время, когда вы можете потратить 1 минуту, 5 минут, 10 минут, 15 минут, 5 минут и 1 минуту. Это будут 4 подхода (по 1, 5, 10, 15 минут), для которых необходимо выбрать подходящий по объему учебный материал (который необходимо выучить). Исходите из знаний о своих возможностях по результатам опытов № 2 и № 4. Сделайте за день последовательно 4 подхода по 1, 5, 10, 15 минут (засеките время – учите – точно по таймеру прекращайте работу – занимайтесь другими текущими делами или отдыхайте). Последние два подхода (5 и 1 минута) – повторение выученных за день материалов. Назавтра оцените полученные результаты. Вы позанимались всего менее 40 минут, но каждый раз очень целенаправленно. Можно ли сказать, что и за это время вы сумели добиться конкретного и ощутимого результата?</a:t>
            </a:r>
          </a:p>
          <a:p>
            <a:pPr algn="just"/>
            <a:r>
              <a:rPr lang="ru-RU" sz="2300" dirty="0" smtClean="0">
                <a:latin typeface="Garamond" pitchFamily="18" charset="0"/>
                <a:cs typeface="Times New Roman" pitchFamily="18" charset="0"/>
              </a:rPr>
              <a:t>Опыт 6.</a:t>
            </a:r>
          </a:p>
          <a:p>
            <a:pPr marL="45720" indent="0" algn="just">
              <a:buNone/>
            </a:pPr>
            <a:r>
              <a:rPr lang="ru-RU" sz="2300" dirty="0" smtClean="0">
                <a:latin typeface="Garamond" pitchFamily="18" charset="0"/>
                <a:cs typeface="Times New Roman" pitchFamily="18" charset="0"/>
              </a:rPr>
              <a:t>Выполняя эти полезные упражнения и ставя опыты, вы никак не теряете времени, потому что продолжаете готовиться к ЕГЭ. </a:t>
            </a:r>
          </a:p>
          <a:p>
            <a:endParaRPr lang="ru-RU"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3568" y="2204864"/>
            <a:ext cx="8229600" cy="990600"/>
          </a:xfrm>
        </p:spPr>
        <p:txBody>
          <a:bodyPr>
            <a:noAutofit/>
          </a:bodyPr>
          <a:lstStyle/>
          <a:p>
            <a:pPr algn="l"/>
            <a:r>
              <a:rPr lang="ru-RU" sz="4800" b="1" i="1" dirty="0" smtClean="0">
                <a:solidFill>
                  <a:schemeClr val="tx2">
                    <a:lumMod val="50000"/>
                  </a:schemeClr>
                </a:solidFill>
                <a:latin typeface="Times New Roman" pitchFamily="18" charset="0"/>
                <a:cs typeface="Times New Roman" pitchFamily="18" charset="0"/>
              </a:rPr>
              <a:t>Планируйте своё время, </a:t>
            </a:r>
            <a:br>
              <a:rPr lang="ru-RU" sz="4800" b="1" i="1" dirty="0" smtClean="0">
                <a:solidFill>
                  <a:schemeClr val="tx2">
                    <a:lumMod val="50000"/>
                  </a:schemeClr>
                </a:solidFill>
                <a:latin typeface="Times New Roman" pitchFamily="18" charset="0"/>
                <a:cs typeface="Times New Roman" pitchFamily="18" charset="0"/>
              </a:rPr>
            </a:br>
            <a:r>
              <a:rPr lang="ru-RU" sz="4800" b="1" i="1" dirty="0" smtClean="0">
                <a:solidFill>
                  <a:schemeClr val="tx2">
                    <a:lumMod val="50000"/>
                  </a:schemeClr>
                </a:solidFill>
                <a:latin typeface="Times New Roman" pitchFamily="18" charset="0"/>
                <a:cs typeface="Times New Roman" pitchFamily="18" charset="0"/>
              </a:rPr>
              <a:t>и всё у вас получится!</a:t>
            </a:r>
            <a:endParaRPr lang="ru-RU" sz="4800" dirty="0">
              <a:solidFill>
                <a:schemeClr val="tx2">
                  <a:lumMod val="50000"/>
                </a:schemeClr>
              </a:solidFill>
              <a:latin typeface="Times New Roman" pitchFamily="18" charset="0"/>
              <a:cs typeface="Times New Roman" pitchFamily="18" charset="0"/>
            </a:endParaRPr>
          </a:p>
        </p:txBody>
      </p:sp>
      <p:sp>
        <p:nvSpPr>
          <p:cNvPr id="4" name="Прямоугольник 3"/>
          <p:cNvSpPr/>
          <p:nvPr/>
        </p:nvSpPr>
        <p:spPr>
          <a:xfrm>
            <a:off x="4932040" y="6165304"/>
            <a:ext cx="4104456" cy="369332"/>
          </a:xfrm>
          <a:prstGeom prst="rect">
            <a:avLst/>
          </a:prstGeom>
        </p:spPr>
        <p:txBody>
          <a:bodyPr wrap="square">
            <a:spAutoFit/>
          </a:bodyPr>
          <a:lstStyle/>
          <a:p>
            <a:r>
              <a:rPr lang="ru-RU" dirty="0" smtClean="0"/>
              <a:t>                </a:t>
            </a:r>
            <a:r>
              <a:rPr lang="ru-RU" sz="1400" dirty="0" smtClean="0"/>
              <a:t>©  </a:t>
            </a:r>
            <a:r>
              <a:rPr lang="ru-RU" sz="1400" dirty="0" smtClean="0">
                <a:latin typeface="Garamond" pitchFamily="18" charset="0"/>
              </a:rPr>
              <a:t>ГАУ РК «РИЦОКО», 2016 </a:t>
            </a:r>
            <a:endParaRPr lang="ru-RU" sz="1400" dirty="0">
              <a:latin typeface="Garamond" pitchFamily="18" charset="0"/>
            </a:endParaRPr>
          </a:p>
        </p:txBody>
      </p:sp>
    </p:spTree>
    <p:extLst>
      <p:ext uri="{BB962C8B-B14F-4D97-AF65-F5344CB8AC3E}">
        <p14:creationId xmlns:p14="http://schemas.microsoft.com/office/powerpoint/2010/main" val="338471420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395536" y="764704"/>
            <a:ext cx="8229600" cy="5577483"/>
          </a:xfrm>
        </p:spPr>
        <p:txBody>
          <a:bodyPr>
            <a:normAutofit/>
          </a:bodyPr>
          <a:lstStyle/>
          <a:p>
            <a:pPr algn="just">
              <a:buNone/>
            </a:pPr>
            <a:r>
              <a:rPr lang="ru-RU" sz="1600" b="1" dirty="0" smtClean="0">
                <a:latin typeface="Times New Roman" pitchFamily="18" charset="0"/>
                <a:cs typeface="Times New Roman" pitchFamily="18" charset="0"/>
              </a:rPr>
              <a:t>   </a:t>
            </a:r>
            <a:r>
              <a:rPr lang="ru-RU" sz="1600" b="1" dirty="0" smtClean="0">
                <a:latin typeface="Garamond" pitchFamily="18" charset="0"/>
                <a:cs typeface="Times New Roman" pitchFamily="18" charset="0"/>
              </a:rPr>
              <a:t>Тайм-менеджмент</a:t>
            </a:r>
            <a:r>
              <a:rPr lang="ru-RU" sz="1600" dirty="0" smtClean="0">
                <a:latin typeface="Garamond" pitchFamily="18" charset="0"/>
                <a:cs typeface="Times New Roman" pitchFamily="18" charset="0"/>
              </a:rPr>
              <a:t> – это эффективное </a:t>
            </a:r>
            <a:r>
              <a:rPr lang="ru-RU" sz="1600" u="sng" dirty="0" smtClean="0">
                <a:solidFill>
                  <a:srgbClr val="FF0000"/>
                </a:solidFill>
                <a:latin typeface="Garamond" pitchFamily="18" charset="0"/>
                <a:cs typeface="Times New Roman" pitchFamily="18" charset="0"/>
                <a:hlinkClick r:id="rId2" tooltip="Планирование"/>
              </a:rPr>
              <a:t>планирование</a:t>
            </a:r>
            <a:r>
              <a:rPr lang="ru-RU" sz="1600" dirty="0" smtClean="0">
                <a:latin typeface="Garamond" pitchFamily="18" charset="0"/>
                <a:cs typeface="Times New Roman" pitchFamily="18" charset="0"/>
              </a:rPr>
              <a:t> рабочего и личного времени для достижения целей, нахождение временных ресурсов, расстановка приоритетов и контроль выполнения запланированного. </a:t>
            </a:r>
          </a:p>
          <a:p>
            <a:pPr>
              <a:buNone/>
            </a:pPr>
            <a:r>
              <a:rPr lang="ru-RU" sz="1600" dirty="0" smtClean="0">
                <a:latin typeface="Garamond" pitchFamily="18" charset="0"/>
                <a:cs typeface="Times New Roman" pitchFamily="18" charset="0"/>
              </a:rPr>
              <a:t>	Основная задача тайм-менеджмента — больше успевать в единицу времени и эффективно расходовать собственные ресурсы. </a:t>
            </a:r>
          </a:p>
          <a:p>
            <a:pPr>
              <a:buNone/>
            </a:pPr>
            <a:r>
              <a:rPr lang="ru-RU" sz="1600" dirty="0" smtClean="0">
                <a:latin typeface="Garamond" pitchFamily="18" charset="0"/>
                <a:cs typeface="Times New Roman" pitchFamily="18" charset="0"/>
              </a:rPr>
              <a:t>    Организация тайм-менеджмента (ТМ) при подготовке к ЕГЭ необходима</a:t>
            </a:r>
            <a:r>
              <a:rPr lang="en-US" sz="1600" dirty="0" smtClean="0">
                <a:latin typeface="Garamond" pitchFamily="18" charset="0"/>
                <a:cs typeface="Times New Roman" pitchFamily="18" charset="0"/>
              </a:rPr>
              <a:t>:</a:t>
            </a:r>
            <a:endParaRPr lang="ru-RU" sz="1600" dirty="0" smtClean="0">
              <a:latin typeface="Garamond" pitchFamily="18" charset="0"/>
              <a:cs typeface="Times New Roman" pitchFamily="18" charset="0"/>
            </a:endParaRPr>
          </a:p>
          <a:p>
            <a:pPr>
              <a:buNone/>
            </a:pPr>
            <a:r>
              <a:rPr lang="ru-RU" sz="1600" dirty="0" smtClean="0">
                <a:latin typeface="Garamond" pitchFamily="18" charset="0"/>
                <a:cs typeface="Times New Roman" pitchFamily="18" charset="0"/>
              </a:rPr>
              <a:t>для учета и систематизации получаемого объема новой информации;</a:t>
            </a:r>
          </a:p>
          <a:p>
            <a:pPr>
              <a:buNone/>
            </a:pPr>
            <a:r>
              <a:rPr lang="ru-RU" sz="1600" dirty="0" smtClean="0">
                <a:latin typeface="Garamond" pitchFamily="18" charset="0"/>
                <a:cs typeface="Times New Roman" pitchFamily="18" charset="0"/>
              </a:rPr>
              <a:t>для рационального планирования своих дел;</a:t>
            </a:r>
          </a:p>
          <a:p>
            <a:pPr>
              <a:buNone/>
            </a:pPr>
            <a:r>
              <a:rPr lang="ru-RU" sz="1600" dirty="0" smtClean="0">
                <a:latin typeface="Garamond" pitchFamily="18" charset="0"/>
                <a:cs typeface="Times New Roman" pitchFamily="18" charset="0"/>
              </a:rPr>
              <a:t>для управления временем подготовки к ЕГЭ </a:t>
            </a:r>
          </a:p>
          <a:p>
            <a:r>
              <a:rPr lang="en-US" sz="1600" dirty="0" smtClean="0">
                <a:latin typeface="Garamond" pitchFamily="18" charset="0"/>
                <a:cs typeface="Times New Roman" pitchFamily="18" charset="0"/>
              </a:rPr>
              <a:t>    </a:t>
            </a:r>
            <a:r>
              <a:rPr lang="ru-RU" sz="1600" dirty="0" smtClean="0">
                <a:latin typeface="Garamond" pitchFamily="18" charset="0"/>
                <a:cs typeface="Times New Roman" pitchFamily="18" charset="0"/>
              </a:rPr>
              <a:t>в течение года;</a:t>
            </a:r>
          </a:p>
          <a:p>
            <a:r>
              <a:rPr lang="en-US" sz="1600" dirty="0" smtClean="0">
                <a:latin typeface="Garamond" pitchFamily="18" charset="0"/>
                <a:cs typeface="Times New Roman" pitchFamily="18" charset="0"/>
              </a:rPr>
              <a:t>    </a:t>
            </a:r>
            <a:r>
              <a:rPr lang="ru-RU" sz="1600" dirty="0" smtClean="0">
                <a:latin typeface="Garamond" pitchFamily="18" charset="0"/>
                <a:cs typeface="Times New Roman" pitchFamily="18" charset="0"/>
              </a:rPr>
              <a:t>в течение дня;</a:t>
            </a:r>
          </a:p>
          <a:p>
            <a:r>
              <a:rPr lang="en-US" sz="1600" dirty="0" smtClean="0">
                <a:latin typeface="Garamond" pitchFamily="18" charset="0"/>
                <a:cs typeface="Times New Roman" pitchFamily="18" charset="0"/>
              </a:rPr>
              <a:t>    </a:t>
            </a:r>
            <a:r>
              <a:rPr lang="ru-RU" sz="1600" dirty="0" smtClean="0">
                <a:latin typeface="Garamond" pitchFamily="18" charset="0"/>
                <a:cs typeface="Times New Roman" pitchFamily="18" charset="0"/>
              </a:rPr>
              <a:t>во время экзамена.</a:t>
            </a:r>
          </a:p>
          <a:p>
            <a:pPr>
              <a:buNone/>
            </a:pPr>
            <a:r>
              <a:rPr lang="ru-RU" sz="1600" dirty="0" smtClean="0">
                <a:latin typeface="Garamond" pitchFamily="18" charset="0"/>
                <a:cs typeface="Times New Roman" pitchFamily="18" charset="0"/>
              </a:rPr>
              <a:t>    Рациональное управление временем приближает к намеченной цели – поступлению в вуз по выбранной специальности и повышению уверенности в себе.</a:t>
            </a:r>
          </a:p>
          <a:p>
            <a:pPr>
              <a:buNone/>
            </a:pPr>
            <a:r>
              <a:rPr lang="ru-RU" sz="1600" dirty="0" smtClean="0">
                <a:latin typeface="Garamond" pitchFamily="18" charset="0"/>
                <a:cs typeface="Times New Roman" pitchFamily="18" charset="0"/>
              </a:rPr>
              <a:t>	Если вы постоянно находитесь в режиме цейтнота и аврала, решаете одновременно несколько задач, если не находите времени для личных дел, своих увлечений, занятий собой и своим здоровьем, не успеваете отдохнуть – это приводит к стрессу.</a:t>
            </a:r>
            <a:endParaRPr lang="ru-RU" sz="1600" dirty="0">
              <a:latin typeface="Garamond"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395536" y="548680"/>
            <a:ext cx="8229600" cy="5688632"/>
          </a:xfrm>
        </p:spPr>
        <p:txBody>
          <a:bodyPr>
            <a:noAutofit/>
          </a:bodyPr>
          <a:lstStyle/>
          <a:p>
            <a:pPr algn="ctr">
              <a:buNone/>
            </a:pPr>
            <a:r>
              <a:rPr lang="ru-RU" sz="1800" b="1" dirty="0" smtClean="0">
                <a:latin typeface="Garamond" pitchFamily="18" charset="0"/>
              </a:rPr>
              <a:t>Оцените свое умение рационально использовать свое время</a:t>
            </a:r>
          </a:p>
          <a:p>
            <a:pPr algn="just">
              <a:buNone/>
            </a:pPr>
            <a:r>
              <a:rPr lang="ru-RU" sz="1300" i="1" dirty="0" smtClean="0">
                <a:latin typeface="Garamond" pitchFamily="18" charset="0"/>
                <a:cs typeface="Times New Roman" pitchFamily="18" charset="0"/>
              </a:rPr>
              <a:t>Поставьте баллы для каждого вопроса: 0 – почти никогда; 1 – иногда; 2 – часто; 3 – почти всегда</a:t>
            </a:r>
            <a:r>
              <a:rPr lang="ru-RU" sz="1300" dirty="0" smtClean="0">
                <a:latin typeface="Garamond" pitchFamily="18" charset="0"/>
                <a:cs typeface="Times New Roman" pitchFamily="18" charset="0"/>
              </a:rPr>
              <a:t>.</a:t>
            </a:r>
          </a:p>
          <a:p>
            <a:pPr algn="just">
              <a:buNone/>
            </a:pPr>
            <a:r>
              <a:rPr lang="ru-RU" sz="1300" dirty="0" smtClean="0">
                <a:latin typeface="Garamond" pitchFamily="18" charset="0"/>
                <a:cs typeface="Times New Roman" pitchFamily="18" charset="0"/>
              </a:rPr>
              <a:t>1. Я резервирую в начале дня время для подготовительной работы, планирования.</a:t>
            </a:r>
          </a:p>
          <a:p>
            <a:pPr algn="just">
              <a:buNone/>
            </a:pPr>
            <a:r>
              <a:rPr lang="ru-RU" sz="1300" dirty="0" smtClean="0">
                <a:latin typeface="Garamond" pitchFamily="18" charset="0"/>
                <a:cs typeface="Times New Roman" pitchFamily="18" charset="0"/>
              </a:rPr>
              <a:t>2. Я перепоручаю свои обязанности другим.</a:t>
            </a:r>
          </a:p>
          <a:p>
            <a:pPr algn="just">
              <a:buNone/>
            </a:pPr>
            <a:r>
              <a:rPr lang="ru-RU" sz="1300" dirty="0" smtClean="0">
                <a:latin typeface="Garamond" pitchFamily="18" charset="0"/>
                <a:cs typeface="Times New Roman" pitchFamily="18" charset="0"/>
              </a:rPr>
              <a:t>3. Я письменно фиксирую цели и задачи, с указанием сроков их реализации.</a:t>
            </a:r>
          </a:p>
          <a:p>
            <a:pPr algn="just">
              <a:buNone/>
            </a:pPr>
            <a:r>
              <a:rPr lang="ru-RU" sz="1300" dirty="0" smtClean="0">
                <a:latin typeface="Garamond" pitchFamily="18" charset="0"/>
                <a:cs typeface="Times New Roman" pitchFamily="18" charset="0"/>
              </a:rPr>
              <a:t>4. Любое задание стараюсь выполнить в установленный срок.</a:t>
            </a:r>
          </a:p>
          <a:p>
            <a:pPr algn="just">
              <a:buNone/>
            </a:pPr>
            <a:r>
              <a:rPr lang="ru-RU" sz="1300" dirty="0" smtClean="0">
                <a:latin typeface="Garamond" pitchFamily="18" charset="0"/>
                <a:cs typeface="Times New Roman" pitchFamily="18" charset="0"/>
              </a:rPr>
              <a:t>5. Каждый день я составляю список предстоящих дел, упорядоченный по приоритетам. Важнейшие вещи я делаю в первую очередь.</a:t>
            </a:r>
          </a:p>
          <a:p>
            <a:pPr algn="just">
              <a:buNone/>
            </a:pPr>
            <a:r>
              <a:rPr lang="ru-RU" sz="1300" dirty="0" smtClean="0">
                <a:latin typeface="Garamond" pitchFamily="18" charset="0"/>
                <a:cs typeface="Times New Roman" pitchFamily="18" charset="0"/>
              </a:rPr>
              <a:t>6. Свой день я освобождаю от посторонних телефонных разговоров, незапланированных встреч, неожиданных мероприятий.</a:t>
            </a:r>
          </a:p>
          <a:p>
            <a:pPr algn="just">
              <a:buNone/>
            </a:pPr>
            <a:r>
              <a:rPr lang="ru-RU" sz="1300" dirty="0" smtClean="0">
                <a:latin typeface="Garamond" pitchFamily="18" charset="0"/>
                <a:cs typeface="Times New Roman" pitchFamily="18" charset="0"/>
              </a:rPr>
              <a:t>7. Свою дневную нагрузку я распределяю в соответствии с графиком моей работоспособности.</a:t>
            </a:r>
          </a:p>
          <a:p>
            <a:pPr algn="just">
              <a:buNone/>
            </a:pPr>
            <a:r>
              <a:rPr lang="ru-RU" sz="1300" dirty="0" smtClean="0">
                <a:latin typeface="Garamond" pitchFamily="18" charset="0"/>
                <a:cs typeface="Times New Roman" pitchFamily="18" charset="0"/>
              </a:rPr>
              <a:t>8. В моем плане всегда есть окна, позволяющие реагировать на актуальные проблемы.</a:t>
            </a:r>
          </a:p>
          <a:p>
            <a:pPr algn="just">
              <a:buNone/>
            </a:pPr>
            <a:r>
              <a:rPr lang="ru-RU" sz="1300" dirty="0" smtClean="0">
                <a:latin typeface="Garamond" pitchFamily="18" charset="0"/>
                <a:cs typeface="Times New Roman" pitchFamily="18" charset="0"/>
              </a:rPr>
              <a:t>9. Я направляю свою активность таким образом, чтобы в первую очередь концентрироваться на немногих, «жизненно важных» проблемах.</a:t>
            </a:r>
          </a:p>
          <a:p>
            <a:pPr algn="just">
              <a:buNone/>
            </a:pPr>
            <a:r>
              <a:rPr lang="ru-RU" sz="1300" dirty="0" smtClean="0">
                <a:latin typeface="Garamond" pitchFamily="18" charset="0"/>
                <a:cs typeface="Times New Roman" pitchFamily="18" charset="0"/>
              </a:rPr>
              <a:t>10. Я умею говорить «нет», когда на мое время претендуют другие, а мне необходимо делать более важные дела. </a:t>
            </a:r>
          </a:p>
          <a:p>
            <a:pPr algn="just">
              <a:buNone/>
            </a:pPr>
            <a:r>
              <a:rPr lang="ru-RU" sz="1300" i="1" dirty="0" smtClean="0">
                <a:latin typeface="Garamond" pitchFamily="18" charset="0"/>
                <a:cs typeface="Times New Roman" pitchFamily="18" charset="0"/>
              </a:rPr>
              <a:t>Итог:</a:t>
            </a:r>
          </a:p>
          <a:p>
            <a:pPr algn="just">
              <a:buNone/>
            </a:pPr>
            <a:r>
              <a:rPr lang="ru-RU" sz="1300" dirty="0" smtClean="0">
                <a:latin typeface="Garamond" pitchFamily="18" charset="0"/>
                <a:cs typeface="Times New Roman" pitchFamily="18" charset="0"/>
              </a:rPr>
              <a:t>0-15 – Вы не планируете свое время и находитесь во власти внешних обстоятельств. Вы добьетесь своих целей, если составите список приоритетов и будете придерживаться его. </a:t>
            </a:r>
          </a:p>
          <a:p>
            <a:pPr algn="just">
              <a:buNone/>
            </a:pPr>
            <a:r>
              <a:rPr lang="ru-RU" sz="1300" dirty="0" smtClean="0">
                <a:latin typeface="Garamond" pitchFamily="18" charset="0"/>
                <a:cs typeface="Times New Roman" pitchFamily="18" charset="0"/>
              </a:rPr>
              <a:t>16-20 – Вы пытаетесь овладеть своим временем, но не всегда достаточно последовательны, чтобы иметь успех. </a:t>
            </a:r>
          </a:p>
          <a:p>
            <a:pPr algn="just">
              <a:buNone/>
            </a:pPr>
            <a:r>
              <a:rPr lang="ru-RU" sz="1300" dirty="0" smtClean="0">
                <a:latin typeface="Garamond" pitchFamily="18" charset="0"/>
                <a:cs typeface="Times New Roman" pitchFamily="18" charset="0"/>
              </a:rPr>
              <a:t>21-25 – У вас достаточно высокий уровень самоорганизации. </a:t>
            </a:r>
          </a:p>
          <a:p>
            <a:pPr algn="just">
              <a:buNone/>
            </a:pPr>
            <a:r>
              <a:rPr lang="ru-RU" sz="1300" dirty="0" smtClean="0">
                <a:latin typeface="Garamond" pitchFamily="18" charset="0"/>
                <a:cs typeface="Times New Roman" pitchFamily="18" charset="0"/>
              </a:rPr>
              <a:t>26-30 – Вы можете служить образцом каждому, кто хочет научиться рационально использовать свое время. У вас стоит поучиться.</a:t>
            </a:r>
          </a:p>
          <a:p>
            <a:endParaRPr lang="ru-RU" sz="1300" dirty="0">
              <a:latin typeface="Garamond"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Program Files (x86)\Microsoft Office\MEDIA\CAGCAT10\j023413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92280" y="980728"/>
            <a:ext cx="1952531" cy="2076261"/>
          </a:xfrm>
          <a:prstGeom prst="rect">
            <a:avLst/>
          </a:prstGeom>
          <a:noFill/>
          <a:extLst>
            <a:ext uri="{909E8E84-426E-40DD-AFC4-6F175D3DCCD1}">
              <a14:hiddenFill xmlns:a14="http://schemas.microsoft.com/office/drawing/2010/main">
                <a:solidFill>
                  <a:srgbClr val="FFFFFF"/>
                </a:solidFill>
              </a14:hiddenFill>
            </a:ext>
          </a:extLst>
        </p:spPr>
      </p:pic>
      <p:sp>
        <p:nvSpPr>
          <p:cNvPr id="2" name="Заголовок 1"/>
          <p:cNvSpPr>
            <a:spLocks noGrp="1"/>
          </p:cNvSpPr>
          <p:nvPr>
            <p:ph type="title"/>
          </p:nvPr>
        </p:nvSpPr>
        <p:spPr>
          <a:xfrm>
            <a:off x="683568" y="260648"/>
            <a:ext cx="8229600" cy="990600"/>
          </a:xfrm>
        </p:spPr>
        <p:txBody>
          <a:bodyPr>
            <a:normAutofit/>
          </a:bodyPr>
          <a:lstStyle/>
          <a:p>
            <a:pPr algn="l"/>
            <a:r>
              <a:rPr lang="ru-RU" sz="2400" b="1" dirty="0" smtClean="0">
                <a:solidFill>
                  <a:schemeClr val="accent4">
                    <a:lumMod val="50000"/>
                  </a:schemeClr>
                </a:solidFill>
                <a:latin typeface="Times New Roman" pitchFamily="18" charset="0"/>
                <a:cs typeface="Times New Roman" pitchFamily="18" charset="0"/>
              </a:rPr>
              <a:t>Как управлять временем и собой </a:t>
            </a:r>
            <a:br>
              <a:rPr lang="ru-RU" sz="2400" b="1" dirty="0" smtClean="0">
                <a:solidFill>
                  <a:schemeClr val="accent4">
                    <a:lumMod val="50000"/>
                  </a:schemeClr>
                </a:solidFill>
                <a:latin typeface="Times New Roman" pitchFamily="18" charset="0"/>
                <a:cs typeface="Times New Roman" pitchFamily="18" charset="0"/>
              </a:rPr>
            </a:br>
            <a:r>
              <a:rPr lang="ru-RU" sz="2400" b="1" dirty="0" smtClean="0">
                <a:solidFill>
                  <a:schemeClr val="accent4">
                    <a:lumMod val="50000"/>
                  </a:schemeClr>
                </a:solidFill>
                <a:latin typeface="Times New Roman" pitchFamily="18" charset="0"/>
                <a:cs typeface="Times New Roman" pitchFamily="18" charset="0"/>
              </a:rPr>
              <a:t>при подготовке к ЕГЭ</a:t>
            </a:r>
            <a:r>
              <a:rPr lang="en-US" sz="2400" b="1" dirty="0" smtClean="0">
                <a:solidFill>
                  <a:schemeClr val="accent4">
                    <a:lumMod val="50000"/>
                  </a:schemeClr>
                </a:solidFill>
                <a:latin typeface="Times New Roman" pitchFamily="18" charset="0"/>
                <a:cs typeface="Times New Roman" pitchFamily="18" charset="0"/>
              </a:rPr>
              <a:t>?</a:t>
            </a:r>
            <a:endParaRPr lang="ru-RU" sz="2400" b="1" dirty="0">
              <a:solidFill>
                <a:schemeClr val="accent4">
                  <a:lumMod val="50000"/>
                </a:schemeClr>
              </a:solidFill>
              <a:latin typeface="Times New Roman" pitchFamily="18" charset="0"/>
              <a:cs typeface="Times New Roman" pitchFamily="18" charset="0"/>
            </a:endParaRPr>
          </a:p>
        </p:txBody>
      </p:sp>
      <p:sp>
        <p:nvSpPr>
          <p:cNvPr id="3" name="Содержимое 2"/>
          <p:cNvSpPr>
            <a:spLocks noGrp="1"/>
          </p:cNvSpPr>
          <p:nvPr>
            <p:ph idx="1"/>
          </p:nvPr>
        </p:nvSpPr>
        <p:spPr>
          <a:xfrm>
            <a:off x="467544" y="1196752"/>
            <a:ext cx="8229600" cy="4785395"/>
          </a:xfrm>
        </p:spPr>
        <p:txBody>
          <a:bodyPr>
            <a:normAutofit/>
          </a:bodyPr>
          <a:lstStyle/>
          <a:p>
            <a:pPr>
              <a:buNone/>
            </a:pPr>
            <a:r>
              <a:rPr lang="ru-RU" sz="1800" dirty="0" smtClean="0">
                <a:latin typeface="Garamond" pitchFamily="18" charset="0"/>
                <a:cs typeface="Times New Roman" pitchFamily="18" charset="0"/>
              </a:rPr>
              <a:t>Если вы набрали недостаточное количество баллов, вам следует </a:t>
            </a:r>
          </a:p>
          <a:p>
            <a:pPr>
              <a:buNone/>
            </a:pPr>
            <a:r>
              <a:rPr lang="ru-RU" sz="1800" dirty="0" smtClean="0">
                <a:latin typeface="Garamond" pitchFamily="18" charset="0"/>
                <a:cs typeface="Times New Roman" pitchFamily="18" charset="0"/>
              </a:rPr>
              <a:t>научиться грамотно планировать свое время </a:t>
            </a:r>
            <a:r>
              <a:rPr lang="en-US" sz="1800" dirty="0" smtClean="0">
                <a:latin typeface="Garamond" pitchFamily="18" charset="0"/>
                <a:cs typeface="Times New Roman" pitchFamily="18" charset="0"/>
              </a:rPr>
              <a:t>c </a:t>
            </a:r>
            <a:r>
              <a:rPr lang="ru-RU" sz="1800" dirty="0" smtClean="0">
                <a:latin typeface="Garamond" pitchFamily="18" charset="0"/>
                <a:cs typeface="Times New Roman" pitchFamily="18" charset="0"/>
              </a:rPr>
              <a:t>целью повышения </a:t>
            </a:r>
          </a:p>
          <a:p>
            <a:pPr>
              <a:buNone/>
            </a:pPr>
            <a:r>
              <a:rPr lang="ru-RU" sz="1800" dirty="0" smtClean="0">
                <a:latin typeface="Garamond" pitchFamily="18" charset="0"/>
                <a:cs typeface="Times New Roman" pitchFamily="18" charset="0"/>
              </a:rPr>
              <a:t>эффективности подготовки к экзаменам.</a:t>
            </a:r>
          </a:p>
          <a:p>
            <a:pPr>
              <a:buNone/>
            </a:pPr>
            <a:r>
              <a:rPr lang="ru-RU" sz="1800" b="1" dirty="0" smtClean="0">
                <a:latin typeface="Garamond" pitchFamily="18" charset="0"/>
                <a:cs typeface="Times New Roman" pitchFamily="18" charset="0"/>
              </a:rPr>
              <a:t>Основные этапы планирования</a:t>
            </a:r>
            <a:r>
              <a:rPr lang="en-US" sz="1800" b="1" dirty="0" smtClean="0">
                <a:latin typeface="Garamond" pitchFamily="18" charset="0"/>
                <a:cs typeface="Times New Roman" pitchFamily="18" charset="0"/>
              </a:rPr>
              <a:t>:</a:t>
            </a:r>
            <a:endParaRPr lang="ru-RU" sz="1800" b="1" dirty="0" smtClean="0">
              <a:latin typeface="Garamond" pitchFamily="18" charset="0"/>
              <a:cs typeface="Times New Roman" pitchFamily="18" charset="0"/>
            </a:endParaRPr>
          </a:p>
          <a:p>
            <a:r>
              <a:rPr lang="ru-RU" sz="1800" dirty="0" smtClean="0">
                <a:latin typeface="Garamond" pitchFamily="18" charset="0"/>
                <a:cs typeface="Times New Roman" pitchFamily="18" charset="0"/>
              </a:rPr>
              <a:t>Организуйте свое рабочее место: ничего не должно мешать вам, и все необходимое должно быть удобно расположено и быть под рукой.</a:t>
            </a:r>
          </a:p>
          <a:p>
            <a:r>
              <a:rPr lang="ru-RU" sz="1800" dirty="0" smtClean="0">
                <a:latin typeface="Garamond" pitchFamily="18" charset="0"/>
                <a:cs typeface="Times New Roman" pitchFamily="18" charset="0"/>
              </a:rPr>
              <a:t>Сформулируйте задачи своей подготовки на определенный период в течение года (например, к апрелю вы планируете освоить новые и повторить все пройденные темы к ЕГЭ по всем предметам, а с апреля до середины мая регулярно повторять темы, решая задания КИМов, и работать над наиболее трудными для вас задачами), не забывая, что планировать подготовку надо по всем предметам, какие вы собираетесь сдавать.</a:t>
            </a:r>
          </a:p>
          <a:p>
            <a:r>
              <a:rPr lang="ru-RU" sz="1800" dirty="0" smtClean="0">
                <a:latin typeface="Garamond" pitchFamily="18" charset="0"/>
                <a:cs typeface="Times New Roman" pitchFamily="18" charset="0"/>
              </a:rPr>
              <a:t>Составьте план работы на учебный год по месяцам – неделям – дням (определите в неделе конкретные дни, когда вы обязательно и целенаправленно будете готовиться к ЕГЭ). Это поможет вам оценить весь объем задач и более реально представлять, сколько может понадобиться времени для их решения.</a:t>
            </a:r>
          </a:p>
          <a:p>
            <a:pPr algn="just">
              <a:buNone/>
            </a:pPr>
            <a:endParaRPr lang="ru-RU" sz="1800" dirty="0">
              <a:latin typeface="Garamond"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lstStyle/>
          <a:p>
            <a:endParaRPr lang="ru-RU"/>
          </a:p>
        </p:txBody>
      </p:sp>
      <p:pic>
        <p:nvPicPr>
          <p:cNvPr id="2" name="Picture 2" descr="C:\Users\SOD\Desktop\Безымянный.png"/>
          <p:cNvPicPr>
            <a:picLocks noChangeAspect="1" noChangeArrowheads="1"/>
          </p:cNvPicPr>
          <p:nvPr/>
        </p:nvPicPr>
        <p:blipFill>
          <a:blip r:embed="rId2" cstate="print"/>
          <a:srcRect/>
          <a:stretch>
            <a:fillRect/>
          </a:stretch>
        </p:blipFill>
        <p:spPr bwMode="auto">
          <a:xfrm>
            <a:off x="539552" y="548680"/>
            <a:ext cx="8208912" cy="6136777"/>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кругленная прямоугольная выноска 1"/>
          <p:cNvSpPr/>
          <p:nvPr/>
        </p:nvSpPr>
        <p:spPr>
          <a:xfrm>
            <a:off x="467544" y="3040988"/>
            <a:ext cx="5256584" cy="1512168"/>
          </a:xfrm>
          <a:prstGeom prst="wedgeRound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 name="Содержимое 2"/>
          <p:cNvSpPr>
            <a:spLocks noGrp="1"/>
          </p:cNvSpPr>
          <p:nvPr>
            <p:ph idx="1"/>
          </p:nvPr>
        </p:nvSpPr>
        <p:spPr>
          <a:xfrm>
            <a:off x="457200" y="476672"/>
            <a:ext cx="8229600" cy="5649491"/>
          </a:xfrm>
          <a:noFill/>
          <a:ln>
            <a:solidFill>
              <a:schemeClr val="tx2">
                <a:lumMod val="20000"/>
                <a:lumOff val="80000"/>
              </a:schemeClr>
            </a:solidFill>
          </a:ln>
        </p:spPr>
        <p:txBody>
          <a:bodyPr>
            <a:normAutofit lnSpcReduction="10000"/>
          </a:bodyPr>
          <a:lstStyle/>
          <a:p>
            <a:pPr algn="just"/>
            <a:endParaRPr lang="ru-RU" sz="1800" dirty="0" smtClean="0"/>
          </a:p>
          <a:p>
            <a:pPr>
              <a:buNone/>
            </a:pPr>
            <a:r>
              <a:rPr lang="ru-RU" sz="2000" b="1" dirty="0" smtClean="0">
                <a:latin typeface="Garamond" pitchFamily="18" charset="0"/>
                <a:cs typeface="Times New Roman" pitchFamily="18" charset="0"/>
              </a:rPr>
              <a:t>Еще раз посмотрите на поставленные вами задачи: </a:t>
            </a:r>
          </a:p>
          <a:p>
            <a:pPr algn="r">
              <a:buNone/>
            </a:pPr>
            <a:r>
              <a:rPr lang="ru-RU" sz="2000" dirty="0" smtClean="0">
                <a:latin typeface="Garamond" pitchFamily="18" charset="0"/>
                <a:cs typeface="Times New Roman" pitchFamily="18" charset="0"/>
              </a:rPr>
              <a:t>Не упущено ли что-то? </a:t>
            </a:r>
          </a:p>
          <a:p>
            <a:pPr algn="r">
              <a:buNone/>
            </a:pPr>
            <a:r>
              <a:rPr lang="ru-RU" sz="2000" dirty="0" smtClean="0">
                <a:latin typeface="Garamond" pitchFamily="18" charset="0"/>
                <a:cs typeface="Times New Roman" pitchFamily="18" charset="0"/>
              </a:rPr>
              <a:t>Возможно ли распределить дела более удобно? </a:t>
            </a:r>
          </a:p>
          <a:p>
            <a:pPr algn="r">
              <a:buNone/>
            </a:pPr>
            <a:r>
              <a:rPr lang="ru-RU" sz="2000" dirty="0" smtClean="0">
                <a:latin typeface="Garamond" pitchFamily="18" charset="0"/>
                <a:cs typeface="Times New Roman" pitchFamily="18" charset="0"/>
              </a:rPr>
              <a:t>Хватит ли на все отпущенного времени? </a:t>
            </a:r>
          </a:p>
          <a:p>
            <a:pPr>
              <a:buNone/>
            </a:pPr>
            <a:endParaRPr lang="ru-RU" sz="2000" dirty="0" smtClean="0">
              <a:latin typeface="Garamond" pitchFamily="18" charset="0"/>
              <a:cs typeface="Times New Roman" pitchFamily="18" charset="0"/>
            </a:endParaRPr>
          </a:p>
          <a:p>
            <a:pPr>
              <a:buNone/>
            </a:pPr>
            <a:r>
              <a:rPr lang="ru-RU" sz="2000" dirty="0" smtClean="0">
                <a:latin typeface="Garamond" pitchFamily="18" charset="0"/>
                <a:cs typeface="Times New Roman" pitchFamily="18" charset="0"/>
              </a:rPr>
              <a:t>Перед началом занятий уделите внимание созданию у себя</a:t>
            </a:r>
          </a:p>
          <a:p>
            <a:pPr>
              <a:buNone/>
            </a:pPr>
            <a:r>
              <a:rPr lang="ru-RU" sz="2000" dirty="0" smtClean="0">
                <a:latin typeface="Garamond" pitchFamily="18" charset="0"/>
                <a:cs typeface="Times New Roman" pitchFamily="18" charset="0"/>
              </a:rPr>
              <a:t>положительного настроя: </a:t>
            </a:r>
          </a:p>
          <a:p>
            <a:pPr>
              <a:buNone/>
            </a:pPr>
            <a:r>
              <a:rPr lang="ru-RU" sz="2000" dirty="0" smtClean="0">
                <a:solidFill>
                  <a:schemeClr val="bg1"/>
                </a:solidFill>
                <a:latin typeface="Garamond" pitchFamily="18" charset="0"/>
                <a:cs typeface="Times New Roman" pitchFamily="18" charset="0"/>
              </a:rPr>
              <a:t>Я спокоен и уверен в себе. </a:t>
            </a:r>
          </a:p>
          <a:p>
            <a:pPr>
              <a:buNone/>
            </a:pPr>
            <a:r>
              <a:rPr lang="ru-RU" sz="2000" dirty="0" smtClean="0">
                <a:solidFill>
                  <a:schemeClr val="bg1"/>
                </a:solidFill>
                <a:latin typeface="Garamond" pitchFamily="18" charset="0"/>
                <a:cs typeface="Times New Roman" pitchFamily="18" charset="0"/>
              </a:rPr>
              <a:t>Я нацелен только на хороший результат. </a:t>
            </a:r>
          </a:p>
          <a:p>
            <a:pPr>
              <a:buNone/>
            </a:pPr>
            <a:r>
              <a:rPr lang="ru-RU" sz="2000" dirty="0" smtClean="0">
                <a:solidFill>
                  <a:schemeClr val="bg1"/>
                </a:solidFill>
                <a:latin typeface="Garamond" pitchFamily="18" charset="0"/>
                <a:cs typeface="Times New Roman" pitchFamily="18" charset="0"/>
              </a:rPr>
              <a:t>У меня все получится. </a:t>
            </a:r>
          </a:p>
          <a:p>
            <a:pPr>
              <a:buNone/>
            </a:pPr>
            <a:r>
              <a:rPr lang="ru-RU" sz="2000" dirty="0" smtClean="0">
                <a:solidFill>
                  <a:schemeClr val="bg1"/>
                </a:solidFill>
                <a:latin typeface="Garamond" pitchFamily="18" charset="0"/>
                <a:cs typeface="Times New Roman" pitchFamily="18" charset="0"/>
              </a:rPr>
              <a:t>Я выполню сегодня все, что запланировал. </a:t>
            </a:r>
          </a:p>
          <a:p>
            <a:pPr>
              <a:buNone/>
            </a:pPr>
            <a:r>
              <a:rPr lang="ru-RU" sz="2000" dirty="0" smtClean="0">
                <a:latin typeface="Garamond" pitchFamily="18" charset="0"/>
                <a:cs typeface="Times New Roman" pitchFamily="18" charset="0"/>
              </a:rPr>
              <a:t>	</a:t>
            </a:r>
          </a:p>
          <a:p>
            <a:pPr>
              <a:buNone/>
            </a:pPr>
            <a:r>
              <a:rPr lang="ru-RU" sz="2000" dirty="0" smtClean="0">
                <a:latin typeface="Garamond" pitchFamily="18" charset="0"/>
                <a:cs typeface="Times New Roman" pitchFamily="18" charset="0"/>
              </a:rPr>
              <a:t>   Важно, чтобы вы обязательно каждый день, хотя бы полчаса, делали что-то, входящее в программу подготовки к экзамену, что шаг за шагом приближало бы вас к заветной цели. Тогда все ваше сознание и весь ваш организм будут знать, что вы идете к успеху, и будут помогать вам.</a:t>
            </a:r>
          </a:p>
          <a:p>
            <a:pPr algn="just">
              <a:buNone/>
            </a:pPr>
            <a:endParaRPr lang="ru-RU" sz="1800" dirty="0" smtClean="0"/>
          </a:p>
          <a:p>
            <a:endParaRPr lang="ru-RU" sz="1800" dirty="0"/>
          </a:p>
        </p:txBody>
      </p:sp>
      <p:pic>
        <p:nvPicPr>
          <p:cNvPr id="1026" name="Picture 2" descr="C:\Program Files (x86)\Microsoft Office\MEDIA\CAGCAT10\j0299125.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452319" y="2708920"/>
            <a:ext cx="1100023" cy="1805026"/>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692696"/>
            <a:ext cx="8229600" cy="5433467"/>
          </a:xfrm>
        </p:spPr>
        <p:txBody>
          <a:bodyPr>
            <a:normAutofit lnSpcReduction="10000"/>
          </a:bodyPr>
          <a:lstStyle/>
          <a:p>
            <a:endParaRPr lang="ru-RU" sz="2000" dirty="0" smtClean="0">
              <a:latin typeface="Garamond" pitchFamily="18" charset="0"/>
              <a:cs typeface="Times New Roman" pitchFamily="18" charset="0"/>
            </a:endParaRPr>
          </a:p>
          <a:p>
            <a:endParaRPr lang="ru-RU" sz="2000" dirty="0" smtClean="0">
              <a:latin typeface="Garamond" pitchFamily="18" charset="0"/>
              <a:cs typeface="Times New Roman" pitchFamily="18" charset="0"/>
            </a:endParaRPr>
          </a:p>
          <a:p>
            <a:r>
              <a:rPr lang="ru-RU" sz="2000" dirty="0" smtClean="0">
                <a:latin typeface="Garamond" pitchFamily="18" charset="0"/>
                <a:cs typeface="Times New Roman" pitchFamily="18" charset="0"/>
              </a:rPr>
              <a:t>Корректируйте свой план каждые две недели в зависимости от того, какие уже получены результаты и какие возникли новые задачи. Это приучает к организованности и самоконтролю. Вы будете видеть реальную картину, как идут дела, и насколько вы эффективно готовитесь.</a:t>
            </a:r>
          </a:p>
          <a:p>
            <a:endParaRPr lang="ru-RU" sz="2000" dirty="0" smtClean="0">
              <a:latin typeface="Garamond" pitchFamily="18" charset="0"/>
              <a:cs typeface="Times New Roman" pitchFamily="18" charset="0"/>
            </a:endParaRPr>
          </a:p>
          <a:p>
            <a:r>
              <a:rPr lang="ru-RU" sz="2000" dirty="0" smtClean="0">
                <a:latin typeface="Garamond" pitchFamily="18" charset="0"/>
                <a:cs typeface="Times New Roman" pitchFamily="18" charset="0"/>
              </a:rPr>
              <a:t>Планируйте и распределяйте время в течение дня. Ваш успех в том, чтобы запланировать как можно больше нужных дел (не откладывая на завтра), но при этом правильно рассчитать необходимый срок. Невозможно сделать сразу двадцать дел, если на каждое из них понадобится не менее часа.</a:t>
            </a:r>
          </a:p>
          <a:p>
            <a:pPr marL="45720" indent="0">
              <a:buNone/>
            </a:pPr>
            <a:endParaRPr lang="ru-RU" sz="2000" dirty="0" smtClean="0">
              <a:latin typeface="Garamond" pitchFamily="18" charset="0"/>
              <a:cs typeface="Times New Roman" pitchFamily="18" charset="0"/>
            </a:endParaRPr>
          </a:p>
          <a:p>
            <a:r>
              <a:rPr lang="ru-RU" sz="2000" dirty="0" smtClean="0">
                <a:latin typeface="Garamond" pitchFamily="18" charset="0"/>
                <a:cs typeface="Times New Roman" pitchFamily="18" charset="0"/>
              </a:rPr>
              <a:t>Если не хватает времени, а нужно все успеть, найдите резервы! Продумайте: 1) что вы можете делать, пока делаете что-то другое (идете в школу, принимаете душ, смотрите телевизор, читаете книгу), 2) кому можно поручить то, что не обязательно выполнять самому.</a:t>
            </a:r>
            <a:endParaRPr lang="ru-RU" sz="2000" dirty="0">
              <a:latin typeface="Garamond" pitchFamily="18" charset="0"/>
              <a:cs typeface="Times New Roman" pitchFamily="18" charset="0"/>
            </a:endParaRPr>
          </a:p>
        </p:txBody>
      </p:sp>
      <p:sp>
        <p:nvSpPr>
          <p:cNvPr id="2" name="Лента лицом вниз 1"/>
          <p:cNvSpPr/>
          <p:nvPr/>
        </p:nvSpPr>
        <p:spPr>
          <a:xfrm>
            <a:off x="1115616" y="366431"/>
            <a:ext cx="6552728" cy="612648"/>
          </a:xfrm>
          <a:prstGeom prst="ribb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4000" dirty="0" smtClean="0"/>
              <a:t>важно</a:t>
            </a:r>
            <a:endParaRPr lang="ru-RU" sz="40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Program Files (x86)\Microsoft Office\MEDIA\CAGCAT10\j0302953.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84168" y="1268760"/>
            <a:ext cx="2609088" cy="3657600"/>
          </a:xfrm>
          <a:prstGeom prst="rect">
            <a:avLst/>
          </a:prstGeom>
          <a:noFill/>
          <a:extLst>
            <a:ext uri="{909E8E84-426E-40DD-AFC4-6F175D3DCCD1}">
              <a14:hiddenFill xmlns:a14="http://schemas.microsoft.com/office/drawing/2010/main">
                <a:solidFill>
                  <a:srgbClr val="FFFFFF"/>
                </a:solidFill>
              </a14:hiddenFill>
            </a:ext>
          </a:extLst>
        </p:spPr>
      </p:pic>
      <p:sp>
        <p:nvSpPr>
          <p:cNvPr id="3" name="Содержимое 2"/>
          <p:cNvSpPr>
            <a:spLocks noGrp="1"/>
          </p:cNvSpPr>
          <p:nvPr>
            <p:ph idx="1"/>
          </p:nvPr>
        </p:nvSpPr>
        <p:spPr>
          <a:xfrm>
            <a:off x="457200" y="548680"/>
            <a:ext cx="8229600" cy="5433467"/>
          </a:xfrm>
        </p:spPr>
        <p:txBody>
          <a:bodyPr>
            <a:normAutofit fontScale="92500" lnSpcReduction="20000"/>
          </a:bodyPr>
          <a:lstStyle/>
          <a:p>
            <a:pPr algn="just"/>
            <a:r>
              <a:rPr lang="ru-RU" sz="2000" dirty="0" smtClean="0">
                <a:latin typeface="Garamond" pitchFamily="18" charset="0"/>
                <a:cs typeface="Times New Roman" pitchFamily="18" charset="0"/>
              </a:rPr>
              <a:t>Не отвлекайтесь на посторонние дела. Отличайте задачи неотложные и необходимые от тех, выполнять которые не нужно именно сейчас или совсем не обязательно. Так вы сэкономите много времени.</a:t>
            </a:r>
          </a:p>
          <a:p>
            <a:pPr marL="45720" indent="0" algn="just">
              <a:buNone/>
            </a:pPr>
            <a:endParaRPr lang="ru-RU" sz="2000" dirty="0" smtClean="0">
              <a:latin typeface="Garamond" pitchFamily="18" charset="0"/>
              <a:cs typeface="Times New Roman" pitchFamily="18" charset="0"/>
            </a:endParaRPr>
          </a:p>
          <a:p>
            <a:pPr algn="just"/>
            <a:r>
              <a:rPr lang="ru-RU" sz="2000" dirty="0" smtClean="0">
                <a:latin typeface="Garamond" pitchFamily="18" charset="0"/>
                <a:cs typeface="Times New Roman" pitchFamily="18" charset="0"/>
              </a:rPr>
              <a:t>Обязательно планируйте время на отдых. </a:t>
            </a:r>
          </a:p>
          <a:p>
            <a:pPr marL="45720" indent="0" algn="just">
              <a:buNone/>
            </a:pPr>
            <a:r>
              <a:rPr lang="ru-RU" sz="2000" dirty="0" smtClean="0">
                <a:latin typeface="Garamond" pitchFamily="18" charset="0"/>
                <a:cs typeface="Times New Roman" pitchFamily="18" charset="0"/>
              </a:rPr>
              <a:t>Чередуйте занятия и отдых, например, 40-45 минут</a:t>
            </a:r>
          </a:p>
          <a:p>
            <a:pPr marL="45720" indent="0" algn="just">
              <a:buNone/>
            </a:pPr>
            <a:r>
              <a:rPr lang="ru-RU" sz="2000" dirty="0" smtClean="0">
                <a:latin typeface="Garamond" pitchFamily="18" charset="0"/>
                <a:cs typeface="Times New Roman" pitchFamily="18" charset="0"/>
              </a:rPr>
              <a:t>занятий и 10 минут перерыв. Отдых может быть пассивным</a:t>
            </a:r>
          </a:p>
          <a:p>
            <a:pPr marL="45720" indent="0" algn="just">
              <a:buNone/>
            </a:pPr>
            <a:r>
              <a:rPr lang="ru-RU" sz="2000" dirty="0" smtClean="0">
                <a:latin typeface="Garamond" pitchFamily="18" charset="0"/>
                <a:cs typeface="Times New Roman" pitchFamily="18" charset="0"/>
              </a:rPr>
              <a:t>(прилягте, расслабьтесь, ощутите внутри себя свой </a:t>
            </a:r>
          </a:p>
          <a:p>
            <a:pPr marL="45720" indent="0" algn="just">
              <a:buNone/>
            </a:pPr>
            <a:r>
              <a:rPr lang="ru-RU" sz="2000" dirty="0" smtClean="0">
                <a:latin typeface="Garamond" pitchFamily="18" charset="0"/>
                <a:cs typeface="Times New Roman" pitchFamily="18" charset="0"/>
              </a:rPr>
              <a:t>жизненный ресурс) и активным. Можно в это время сделать </a:t>
            </a:r>
          </a:p>
          <a:p>
            <a:pPr marL="45720" indent="0" algn="just">
              <a:buNone/>
            </a:pPr>
            <a:r>
              <a:rPr lang="ru-RU" sz="2000" dirty="0" smtClean="0">
                <a:latin typeface="Garamond" pitchFamily="18" charset="0"/>
                <a:cs typeface="Times New Roman" pitchFamily="18" charset="0"/>
              </a:rPr>
              <a:t>зарядку, принять душ, сделать небольшую физическую</a:t>
            </a:r>
          </a:p>
          <a:p>
            <a:pPr marL="45720" indent="0" algn="just">
              <a:buNone/>
            </a:pPr>
            <a:r>
              <a:rPr lang="ru-RU" sz="2000" dirty="0" smtClean="0">
                <a:latin typeface="Garamond" pitchFamily="18" charset="0"/>
                <a:cs typeface="Times New Roman" pitchFamily="18" charset="0"/>
              </a:rPr>
              <a:t>работу. Секрет отдыха не в количестве времени, </a:t>
            </a:r>
          </a:p>
          <a:p>
            <a:pPr marL="45720" indent="0" algn="just">
              <a:buNone/>
            </a:pPr>
            <a:r>
              <a:rPr lang="ru-RU" sz="2000" dirty="0" smtClean="0">
                <a:latin typeface="Garamond" pitchFamily="18" charset="0"/>
                <a:cs typeface="Times New Roman" pitchFamily="18" charset="0"/>
              </a:rPr>
              <a:t>а в переключении с одного вида деятельности</a:t>
            </a:r>
          </a:p>
          <a:p>
            <a:pPr marL="45720" indent="0" algn="just">
              <a:buNone/>
            </a:pPr>
            <a:r>
              <a:rPr lang="ru-RU" sz="2000" dirty="0" smtClean="0">
                <a:latin typeface="Garamond" pitchFamily="18" charset="0"/>
                <a:cs typeface="Times New Roman" pitchFamily="18" charset="0"/>
              </a:rPr>
              <a:t>на другой (в том числе и полное расслабление</a:t>
            </a:r>
          </a:p>
          <a:p>
            <a:pPr marL="45720" indent="0" algn="just">
              <a:buNone/>
            </a:pPr>
            <a:r>
              <a:rPr lang="ru-RU" sz="2000" dirty="0" smtClean="0">
                <a:latin typeface="Garamond" pitchFamily="18" charset="0"/>
                <a:cs typeface="Times New Roman" pitchFamily="18" charset="0"/>
              </a:rPr>
              <a:t>и отключение на 5 минут). </a:t>
            </a:r>
          </a:p>
          <a:p>
            <a:pPr marL="45720" indent="0" algn="just">
              <a:buNone/>
            </a:pPr>
            <a:endParaRPr lang="ru-RU" sz="2000" dirty="0" smtClean="0">
              <a:latin typeface="Garamond" pitchFamily="18" charset="0"/>
              <a:cs typeface="Times New Roman" pitchFamily="18" charset="0"/>
            </a:endParaRPr>
          </a:p>
          <a:p>
            <a:pPr marL="45720" indent="0" algn="just">
              <a:buNone/>
            </a:pPr>
            <a:r>
              <a:rPr lang="ru-RU" sz="2000" dirty="0" smtClean="0">
                <a:latin typeface="Garamond" pitchFamily="18" charset="0"/>
                <a:cs typeface="Times New Roman" pitchFamily="18" charset="0"/>
              </a:rPr>
              <a:t>Во время отдыха не отвлекайтесь на большие дела</a:t>
            </a:r>
          </a:p>
          <a:p>
            <a:pPr marL="45720" indent="0" algn="just">
              <a:buNone/>
            </a:pPr>
            <a:r>
              <a:rPr lang="ru-RU" sz="2000" dirty="0" smtClean="0">
                <a:latin typeface="Garamond" pitchFamily="18" charset="0"/>
                <a:cs typeface="Times New Roman" pitchFamily="18" charset="0"/>
              </a:rPr>
              <a:t>(например, генеральную уборку в шкафу) – ваше сознание обманывает вас, отключая от главного и втягивая в незначительную работу, чтобы вы не испытывали дискомфорта. Увы, оно спасает вас от напряжения, но не от ЕГЭ.</a:t>
            </a:r>
            <a:endParaRPr lang="ru-RU" sz="2000" dirty="0">
              <a:latin typeface="Garamond"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548680"/>
            <a:ext cx="8229600" cy="5577483"/>
          </a:xfrm>
        </p:spPr>
        <p:txBody>
          <a:bodyPr>
            <a:normAutofit/>
          </a:bodyPr>
          <a:lstStyle/>
          <a:p>
            <a:endParaRPr lang="ru-RU" sz="2000" dirty="0" smtClean="0">
              <a:latin typeface="Garamond" pitchFamily="18" charset="0"/>
              <a:cs typeface="Times New Roman" pitchFamily="18" charset="0"/>
            </a:endParaRPr>
          </a:p>
          <a:p>
            <a:r>
              <a:rPr lang="ru-RU" sz="2000" dirty="0" smtClean="0">
                <a:latin typeface="Garamond" pitchFamily="18" charset="0"/>
                <a:cs typeface="Times New Roman" pitchFamily="18" charset="0"/>
              </a:rPr>
              <a:t>Запомните, чем больше планируете и делаете, тем больше успеваете. Запланировав на день только одно дело, рискуете не закончить даже его.</a:t>
            </a:r>
          </a:p>
          <a:p>
            <a:pPr marL="45720" indent="0">
              <a:buNone/>
            </a:pPr>
            <a:endParaRPr lang="ru-RU" sz="2000" dirty="0" smtClean="0">
              <a:latin typeface="Garamond" pitchFamily="18" charset="0"/>
              <a:cs typeface="Times New Roman" pitchFamily="18" charset="0"/>
            </a:endParaRPr>
          </a:p>
          <a:p>
            <a:r>
              <a:rPr lang="ru-RU" sz="2000" dirty="0" smtClean="0">
                <a:latin typeface="Garamond" pitchFamily="18" charset="0"/>
                <a:cs typeface="Times New Roman" pitchFamily="18" charset="0"/>
              </a:rPr>
              <a:t>Попробуйте охарактеризовать себя – вы больше чувствуете себя эффективным организатором, руководителем или исполнителем? Вам проще самому организовать свой день и регулировать свои действия, или лучше получается, когда вы только выполняете четкие указания других? Если вы более эффективны как исполнитель, то вам очень поможет в самоорганизации руководство «со стороны». Договоритесь с кем-то, кто будет вам формулировать задачи на день, и перед кем вы будете отчитываться. Конечно, важнее уметь это делать самому, но в данном случае это всего лишь прием, который поможет вам внутренне собраться и не отвлекаться на посторонние дела.</a:t>
            </a:r>
            <a:endParaRPr lang="ru-RU" sz="2000" dirty="0">
              <a:latin typeface="Garamond" pitchFamily="18" charset="0"/>
              <a:cs typeface="Times New Roman" pitchFamily="18"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Аспект">
  <a:themeElements>
    <a:clrScheme name="Аспект">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Аспект">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Аспект">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1286</TotalTime>
  <Words>1723</Words>
  <Application>Microsoft Office PowerPoint</Application>
  <PresentationFormat>Экран (4:3)</PresentationFormat>
  <Paragraphs>121</Paragraphs>
  <Slides>16</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16</vt:i4>
      </vt:variant>
    </vt:vector>
  </HeadingPairs>
  <TitlesOfParts>
    <vt:vector size="17" baseType="lpstr">
      <vt:lpstr>Аспект</vt:lpstr>
      <vt:lpstr>Тайм-менеджмент как способ борьбы со стрессом в процессе подготовки к экзаменам </vt:lpstr>
      <vt:lpstr>Презентация PowerPoint</vt:lpstr>
      <vt:lpstr>Презентация PowerPoint</vt:lpstr>
      <vt:lpstr>Как управлять временем и собой  при подготовке к ЕГЭ?</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Приемы, которые помогут вам при решении больших задач</vt:lpstr>
      <vt:lpstr>Приемы, которые помогут вам при решении больших задач</vt:lpstr>
      <vt:lpstr>Экспериментируй и ставь опыты </vt:lpstr>
      <vt:lpstr>Экспериментируй и ставь опыты</vt:lpstr>
      <vt:lpstr>Экспериментируй и ставь опыты</vt:lpstr>
      <vt:lpstr>Планируйте своё время,  и всё у вас получится!</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Тайм-менеджмент как способ борьбы со стрессом в процессе подготовки к экзаменам (рекомендации для старшеклассников)</dc:title>
  <dc:creator>SOD</dc:creator>
  <cp:lastModifiedBy>Ирина М. Тропникова</cp:lastModifiedBy>
  <cp:revision>169</cp:revision>
  <cp:lastPrinted>2016-02-17T13:22:28Z</cp:lastPrinted>
  <dcterms:created xsi:type="dcterms:W3CDTF">2013-11-28T07:50:25Z</dcterms:created>
  <dcterms:modified xsi:type="dcterms:W3CDTF">2016-02-24T08:48:20Z</dcterms:modified>
</cp:coreProperties>
</file>